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1"/>
    <p:sldMasterId id="2147483732" r:id="rId2"/>
  </p:sldMasterIdLst>
  <p:notesMasterIdLst>
    <p:notesMasterId r:id="rId28"/>
  </p:notesMasterIdLst>
  <p:handoutMasterIdLst>
    <p:handoutMasterId r:id="rId29"/>
  </p:handoutMasterIdLst>
  <p:sldIdLst>
    <p:sldId id="2147474010" r:id="rId3"/>
    <p:sldId id="2147474017" r:id="rId4"/>
    <p:sldId id="2147474020" r:id="rId5"/>
    <p:sldId id="2147474114" r:id="rId6"/>
    <p:sldId id="2147474115" r:id="rId7"/>
    <p:sldId id="2147474106" r:id="rId8"/>
    <p:sldId id="2147474101" r:id="rId9"/>
    <p:sldId id="2147474107" r:id="rId10"/>
    <p:sldId id="2147474125" r:id="rId11"/>
    <p:sldId id="2147474108" r:id="rId12"/>
    <p:sldId id="2147474109" r:id="rId13"/>
    <p:sldId id="2147474124" r:id="rId14"/>
    <p:sldId id="2147474118" r:id="rId15"/>
    <p:sldId id="2147474110" r:id="rId16"/>
    <p:sldId id="2147474111" r:id="rId17"/>
    <p:sldId id="2147474112" r:id="rId18"/>
    <p:sldId id="2147474113" r:id="rId19"/>
    <p:sldId id="2147474117" r:id="rId20"/>
    <p:sldId id="2147474119" r:id="rId21"/>
    <p:sldId id="2147474126" r:id="rId22"/>
    <p:sldId id="2147474116" r:id="rId23"/>
    <p:sldId id="2147474120" r:id="rId24"/>
    <p:sldId id="2147474121" r:id="rId25"/>
    <p:sldId id="2147474122" r:id="rId26"/>
    <p:sldId id="1149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ЦК ЦР УП Общая" id="{92445B50-43DB-4AFA-B8B3-55AAC7B0F75F}">
          <p14:sldIdLst>
            <p14:sldId id="2147474010"/>
            <p14:sldId id="2147474017"/>
            <p14:sldId id="2147474020"/>
            <p14:sldId id="2147474114"/>
            <p14:sldId id="2147474115"/>
            <p14:sldId id="2147474106"/>
            <p14:sldId id="2147474101"/>
            <p14:sldId id="2147474107"/>
            <p14:sldId id="2147474125"/>
            <p14:sldId id="2147474108"/>
            <p14:sldId id="2147474109"/>
            <p14:sldId id="2147474124"/>
            <p14:sldId id="2147474118"/>
            <p14:sldId id="2147474110"/>
            <p14:sldId id="2147474111"/>
            <p14:sldId id="2147474112"/>
            <p14:sldId id="2147474113"/>
            <p14:sldId id="2147474117"/>
            <p14:sldId id="2147474119"/>
            <p14:sldId id="2147474126"/>
            <p14:sldId id="2147474116"/>
            <p14:sldId id="2147474120"/>
            <p14:sldId id="2147474121"/>
            <p14:sldId id="2147474122"/>
            <p14:sldId id="1149"/>
          </p14:sldIdLst>
        </p14:section>
        <p14:section name="Под вопросом" id="{B0E831CB-5FF3-493E-8958-5CF8A4F9F5B6}">
          <p14:sldIdLst/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2BA9089-F431-1A69-0BEC-E95E01D45C80}" name="Данила Городилов" initials="ДГ" userId="S::DGorodilov@TSinnotech.onmicrosoft.com::a5050e9e-d375-4ec8-96c8-9b75cf96217f" providerId="AD"/>
  <p188:author id="{9F466DFE-070C-16DA-5148-76F86F636D85}" name="Александрова Вероника Андреевна" initials="АВА" userId="S-1-5-21-4282006300-870218872-2599774980-3292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анила Городилов" initials="ДГ" lastIdx="1" clrIdx="0">
    <p:extLst>
      <p:ext uri="{19B8F6BF-5375-455C-9EA6-DF929625EA0E}">
        <p15:presenceInfo xmlns:p15="http://schemas.microsoft.com/office/powerpoint/2012/main" userId="Данила Городилов" providerId="None"/>
      </p:ext>
    </p:extLst>
  </p:cmAuthor>
  <p:cmAuthor id="2" name="Тихомирова Надежда Александровна" initials="ТНА" lastIdx="3" clrIdx="1">
    <p:extLst>
      <p:ext uri="{19B8F6BF-5375-455C-9EA6-DF929625EA0E}">
        <p15:presenceInfo xmlns:p15="http://schemas.microsoft.com/office/powerpoint/2012/main" userId="S-1-5-21-3573085382-2749448153-1537033115-35375" providerId="AD"/>
      </p:ext>
    </p:extLst>
  </p:cmAuthor>
  <p:cmAuthor id="3" name="Жолудева Анна Сергеевна" initials="ЖАС" lastIdx="15" clrIdx="2">
    <p:extLst>
      <p:ext uri="{19B8F6BF-5375-455C-9EA6-DF929625EA0E}">
        <p15:presenceInfo xmlns:p15="http://schemas.microsoft.com/office/powerpoint/2012/main" userId="S-1-5-21-3573085382-2749448153-1537033115-41169" providerId="AD"/>
      </p:ext>
    </p:extLst>
  </p:cmAuthor>
  <p:cmAuthor id="4" name="Microsoft Office User" initials="MOU" lastIdx="2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B0"/>
    <a:srgbClr val="D8F4FF"/>
    <a:srgbClr val="6A6A6A"/>
    <a:srgbClr val="414D6A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9" autoAdjust="0"/>
    <p:restoredTop sz="94854" autoAdjust="0"/>
  </p:normalViewPr>
  <p:slideViewPr>
    <p:cSldViewPr snapToGrid="0" showGuides="1">
      <p:cViewPr varScale="1">
        <p:scale>
          <a:sx n="105" d="100"/>
          <a:sy n="105" d="100"/>
        </p:scale>
        <p:origin x="1092" y="114"/>
      </p:cViewPr>
      <p:guideLst>
        <p:guide pos="3840"/>
        <p:guide orient="horz" pos="216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90"/>
      </p:cViewPr>
      <p:guideLst>
        <p:guide orient="horz" pos="2880"/>
        <p:guide pos="2160"/>
      </p:guideLst>
    </p:cSldViewPr>
  </p:notesViewPr>
  <p:gridSpacing cx="216001" cy="216001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66C1D9F-0F11-4B3B-9B8E-19DE193E3E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10D4612-C293-469C-9062-F9E143A4D0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833A1-8848-418E-8EE5-D60F2903A1A3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CDF2127-2071-407D-A542-022C9AFCB9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FD139D1-580D-48DA-BB5C-30AAF27AFF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E3D81C-561C-441F-8A63-AEC77DFD77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60250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590AE-419C-7848-9550-F62033609B2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69232-B7F1-2A44-AAD4-5E776A4A1F7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634473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>
                <a:solidFill>
                  <a:srgbClr val="FF0000"/>
                </a:solidFill>
                <a:highlight>
                  <a:srgbClr val="FFFF00"/>
                </a:highlight>
              </a:rPr>
              <a:t>Готов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F69232-B7F1-2A44-AAD4-5E776A4A1F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97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832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7435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876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966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38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3B363-CB84-4C58-3FCC-F144664A4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05C3ACA-3B88-1D94-84B2-DFD4E5711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1BBB2F6-257E-29F3-9BD3-E8DD833A3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21D003C-272F-6073-1E9D-4DFE33167F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01C7DA-94F7-10E7-3B98-3288656F0D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751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009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62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F69232-B7F1-2A44-AAD4-5E776A4A1F79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7999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063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b="0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92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288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664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752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923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69232-B7F1-2A44-AAD4-5E776A4A1F7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566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Спасибо за внимание и QR">
    <p:bg>
      <p:bgPr>
        <a:solidFill>
          <a:srgbClr val="F1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689B4A-5D9C-7267-4C37-54B5F70762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358295">
            <a:off x="6556549" y="1088921"/>
            <a:ext cx="6316599" cy="7007229"/>
          </a:xfrm>
          <a:custGeom>
            <a:avLst/>
            <a:gdLst>
              <a:gd name="connsiteX0" fmla="*/ 0 w 6316599"/>
              <a:gd name="connsiteY0" fmla="*/ 1294449 h 7007229"/>
              <a:gd name="connsiteX1" fmla="*/ 3103871 w 6316599"/>
              <a:gd name="connsiteY1" fmla="*/ 0 h 7007229"/>
              <a:gd name="connsiteX2" fmla="*/ 4381081 w 6316599"/>
              <a:gd name="connsiteY2" fmla="*/ 0 h 7007229"/>
              <a:gd name="connsiteX3" fmla="*/ 6316599 w 6316599"/>
              <a:gd name="connsiteY3" fmla="*/ 4641049 h 7007229"/>
              <a:gd name="connsiteX4" fmla="*/ 642895 w 6316599"/>
              <a:gd name="connsiteY4" fmla="*/ 7007229 h 7007229"/>
              <a:gd name="connsiteX5" fmla="*/ 0 w 6316599"/>
              <a:gd name="connsiteY5" fmla="*/ 5465675 h 700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16599" h="7007229">
                <a:moveTo>
                  <a:pt x="0" y="1294449"/>
                </a:moveTo>
                <a:lnTo>
                  <a:pt x="3103871" y="0"/>
                </a:lnTo>
                <a:lnTo>
                  <a:pt x="4381081" y="0"/>
                </a:lnTo>
                <a:lnTo>
                  <a:pt x="6316599" y="4641049"/>
                </a:lnTo>
                <a:lnTo>
                  <a:pt x="642895" y="7007229"/>
                </a:lnTo>
                <a:lnTo>
                  <a:pt x="0" y="5465675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0774A2-7A56-4E9C-8164-03644F2CEDE1}"/>
              </a:ext>
            </a:extLst>
          </p:cNvPr>
          <p:cNvSpPr txBox="1"/>
          <p:nvPr userDrawn="1"/>
        </p:nvSpPr>
        <p:spPr>
          <a:xfrm>
            <a:off x="387546" y="414000"/>
            <a:ext cx="6133450" cy="1523357"/>
          </a:xfrm>
          <a:prstGeom prst="rect">
            <a:avLst/>
          </a:prstGeom>
        </p:spPr>
        <p:txBody>
          <a:bodyPr wrap="square" lIns="0" tIns="72000" rIns="0" bIns="0" anchor="t" anchorCtr="0">
            <a:spAutoFit/>
          </a:bodyPr>
          <a:lstStyle>
            <a:lvl1pPr>
              <a:lnSpc>
                <a:spcPct val="70000"/>
              </a:lnSpc>
              <a:spcBef>
                <a:spcPct val="0"/>
              </a:spcBef>
              <a:buNone/>
              <a:defRPr sz="6600" spc="-70" baseline="0">
                <a:solidFill>
                  <a:schemeClr val="bg1"/>
                </a:solidFill>
                <a:latin typeface="ALS Hauss Medium" panose="000006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ru-RU" b="1" dirty="0">
                <a:solidFill>
                  <a:schemeClr val="tx1"/>
                </a:solidFill>
                <a:latin typeface="+mj-lt"/>
              </a:rPr>
              <a:t>Спасибо </a:t>
            </a:r>
            <a:br>
              <a:rPr lang="ru-RU" b="1" dirty="0">
                <a:solidFill>
                  <a:schemeClr val="tx1"/>
                </a:solidFill>
                <a:latin typeface="+mj-lt"/>
              </a:rPr>
            </a:br>
            <a:r>
              <a:rPr lang="ru-RU" b="1" dirty="0">
                <a:solidFill>
                  <a:schemeClr val="tx1"/>
                </a:solidFill>
                <a:latin typeface="+mj-lt"/>
              </a:rPr>
              <a:t>за внимание</a:t>
            </a:r>
          </a:p>
        </p:txBody>
      </p:sp>
      <p:sp>
        <p:nvSpPr>
          <p:cNvPr id="9" name="Рисунок 3">
            <a:extLst>
              <a:ext uri="{FF2B5EF4-FFF2-40B4-BE49-F238E27FC236}">
                <a16:creationId xmlns:a16="http://schemas.microsoft.com/office/drawing/2014/main" id="{00FCA787-4B67-451C-AB5E-D0B03DA6007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89028" y="2680536"/>
            <a:ext cx="2260600" cy="2260600"/>
          </a:xfrm>
          <a:prstGeom prst="roundRect">
            <a:avLst>
              <a:gd name="adj" fmla="val 4115"/>
            </a:avLst>
          </a:prstGeom>
          <a:solidFill>
            <a:schemeClr val="bg1"/>
          </a:solidFill>
        </p:spPr>
        <p:txBody>
          <a:bodyPr lIns="144000" tIns="144000" rIns="144000" bIns="144000"/>
          <a:lstStyle>
            <a:lvl1pPr marL="0" indent="0">
              <a:buNone/>
              <a:defRPr sz="1800"/>
            </a:lvl1pPr>
          </a:lstStyle>
          <a:p>
            <a:r>
              <a:rPr lang="en-US" dirty="0"/>
              <a:t>QR-code</a:t>
            </a:r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184D9C-6CE6-4DD1-9823-74C9DCDD7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15443" y="2680537"/>
            <a:ext cx="3605553" cy="46596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dirty="0"/>
              <a:t>Контактные данные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1487492-A99D-4DCA-9999-F8E23C5CCA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15443" y="4641098"/>
            <a:ext cx="3605493" cy="300038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10" name="Т1">
            <a:extLst>
              <a:ext uri="{FF2B5EF4-FFF2-40B4-BE49-F238E27FC236}">
                <a16:creationId xmlns:a16="http://schemas.microsoft.com/office/drawing/2014/main" id="{DE7A2156-8DCB-910F-CE9D-D252F133E37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251" b="2251"/>
          <a:stretch/>
        </p:blipFill>
        <p:spPr>
          <a:xfrm>
            <a:off x="384367" y="5938771"/>
            <a:ext cx="144689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517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коло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2">
            <a:extLst>
              <a:ext uri="{FF2B5EF4-FFF2-40B4-BE49-F238E27FC236}">
                <a16:creationId xmlns:a16="http://schemas.microsoft.com/office/drawing/2014/main" id="{350F4429-9256-53BB-F6C1-F98C03A90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7" name="Заголовок 5">
            <a:extLst>
              <a:ext uri="{FF2B5EF4-FFF2-40B4-BE49-F238E27FC236}">
                <a16:creationId xmlns:a16="http://schemas.microsoft.com/office/drawing/2014/main" id="{FC392765-800D-786C-3FFE-C1B292654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919F3BDE-2195-FD0A-24B2-04252849F838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1E72A008-CE1E-0EC3-D45E-AD8B29ED09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799" y="2945074"/>
            <a:ext cx="211137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5">
            <a:extLst>
              <a:ext uri="{FF2B5EF4-FFF2-40B4-BE49-F238E27FC236}">
                <a16:creationId xmlns:a16="http://schemas.microsoft.com/office/drawing/2014/main" id="{312AC43F-FB9B-C31C-2FF6-1D5567CEEA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41862" y="2945074"/>
            <a:ext cx="211137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5">
            <a:extLst>
              <a:ext uri="{FF2B5EF4-FFF2-40B4-BE49-F238E27FC236}">
                <a16:creationId xmlns:a16="http://schemas.microsoft.com/office/drawing/2014/main" id="{517867C0-6FFF-F248-80D5-2864086573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51925" y="2945074"/>
            <a:ext cx="211137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Текст 5">
            <a:extLst>
              <a:ext uri="{FF2B5EF4-FFF2-40B4-BE49-F238E27FC236}">
                <a16:creationId xmlns:a16="http://schemas.microsoft.com/office/drawing/2014/main" id="{976D720F-77D1-A3E1-0596-9FA8DF4894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52363" y="2945074"/>
            <a:ext cx="211137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3" name="Текст 5">
            <a:extLst>
              <a:ext uri="{FF2B5EF4-FFF2-40B4-BE49-F238E27FC236}">
                <a16:creationId xmlns:a16="http://schemas.microsoft.com/office/drawing/2014/main" id="{D76274C0-5F8A-24AA-D1DD-4A7D52BB957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652801" y="2945074"/>
            <a:ext cx="211137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5490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3C47AEBB-213D-4FBA-8C7A-C03182FD0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43774" y="0"/>
            <a:ext cx="4848225" cy="6858000"/>
          </a:xfrm>
          <a:prstGeom prst="rect">
            <a:avLst/>
          </a:prstGeom>
          <a:solidFill>
            <a:srgbClr val="151515"/>
          </a:solidFill>
        </p:spPr>
        <p:txBody>
          <a:bodyPr/>
          <a:lstStyle>
            <a:lvl1pPr>
              <a:defRPr lang="ru-RU" dirty="0">
                <a:solidFill>
                  <a:srgbClr val="151515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10" name="Заголовок 5">
            <a:extLst>
              <a:ext uri="{FF2B5EF4-FFF2-40B4-BE49-F238E27FC236}">
                <a16:creationId xmlns:a16="http://schemas.microsoft.com/office/drawing/2014/main" id="{657222D0-2266-421E-919A-22CDFA5FC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6266564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8A30958F-1C5F-4595-84D3-3B89BE67C8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800" y="1022549"/>
            <a:ext cx="6266565" cy="443368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Номер слайда 5">
            <a:extLst>
              <a:ext uri="{FF2B5EF4-FFF2-40B4-BE49-F238E27FC236}">
                <a16:creationId xmlns:a16="http://schemas.microsoft.com/office/drawing/2014/main" id="{B0E01B0C-330A-4F2F-9385-B668B65C9438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Полилиния: фигура 3">
            <a:extLst>
              <a:ext uri="{FF2B5EF4-FFF2-40B4-BE49-F238E27FC236}">
                <a16:creationId xmlns:a16="http://schemas.microsoft.com/office/drawing/2014/main" id="{22A38065-1B43-4454-AF9D-8F39AC6AE76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448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то на весь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CAC5832F-6F9A-B4E9-5390-A28D8A2CE3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</p:spPr>
        <p:txBody>
          <a:bodyPr wrap="square" lIns="360000">
            <a:noAutofit/>
          </a:bodyPr>
          <a:lstStyle>
            <a:lvl1pPr marL="0" indent="0" algn="l">
              <a:buNone/>
              <a:defRPr lang="ru-RU" sz="1400" dirty="0">
                <a:solidFill>
                  <a:schemeClr val="accent4"/>
                </a:solidFill>
              </a:defRPr>
            </a:lvl1pPr>
          </a:lstStyle>
          <a:p>
            <a:pPr lvl="0"/>
            <a:endParaRPr lang="ru-RU" dirty="0"/>
          </a:p>
        </p:txBody>
      </p:sp>
      <p:sp>
        <p:nvSpPr>
          <p:cNvPr id="3" name="Номер слайда 5">
            <a:extLst>
              <a:ext uri="{FF2B5EF4-FFF2-40B4-BE49-F238E27FC236}">
                <a16:creationId xmlns:a16="http://schemas.microsoft.com/office/drawing/2014/main" id="{1D1C8079-72D3-6602-C397-BD0C1378428D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43C070A8-C4CD-4466-8E88-3ABCA0EA5474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252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ент + голубой фо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BECC6C19-66D5-4858-A653-52D0D3A0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889D2067-3F18-4221-B5C7-15FDC5B8BF13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4BFD3AEA-9FA9-40C1-B1A6-918891FC18BA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488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Контент + темный фон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11" name="Заголовок 5">
            <a:extLst>
              <a:ext uri="{FF2B5EF4-FFF2-40B4-BE49-F238E27FC236}">
                <a16:creationId xmlns:a16="http://schemas.microsoft.com/office/drawing/2014/main" id="{86A226E4-7A0D-4EC2-A7C9-D7E18AFC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59A55F56-D185-441E-8812-A52E504557DD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Полилиния: фигура 3">
            <a:extLst>
              <a:ext uri="{FF2B5EF4-FFF2-40B4-BE49-F238E27FC236}">
                <a16:creationId xmlns:a16="http://schemas.microsoft.com/office/drawing/2014/main" id="{A381C83F-9044-4565-8177-EB253993FB73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8592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ленький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277B6A-C9C1-4BED-B660-DD42A7483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66293"/>
            <a:ext cx="9519903" cy="22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18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4967F6DB-6280-4C1C-976B-8462F876A9FD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526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B6D5201F-72FD-4581-81CF-954A66160840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408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Финальный слайд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F9EEEF-AF27-44B8-9499-14B33A59EBE4}"/>
              </a:ext>
            </a:extLst>
          </p:cNvPr>
          <p:cNvSpPr txBox="1"/>
          <p:nvPr userDrawn="1"/>
        </p:nvSpPr>
        <p:spPr>
          <a:xfrm>
            <a:off x="432619" y="3752374"/>
            <a:ext cx="7827126" cy="14773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60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Технологии </a:t>
            </a:r>
            <a:br>
              <a:rPr lang="ru-RU" sz="60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6000" b="1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больших идей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85C02-37B6-42A3-80BD-CB0B58DBFEEE}"/>
              </a:ext>
            </a:extLst>
          </p:cNvPr>
          <p:cNvSpPr txBox="1"/>
          <p:nvPr userDrawn="1"/>
        </p:nvSpPr>
        <p:spPr>
          <a:xfrm>
            <a:off x="432619" y="5394875"/>
            <a:ext cx="4542991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t1.ru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+7 495 727-09-85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info@t1.ru </a:t>
            </a:r>
            <a:endParaRPr kumimoji="0" lang="ru-RU" sz="2400" b="0" i="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88C4C73-7998-496A-BE95-AFA1E1647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618" y="443502"/>
            <a:ext cx="1516070" cy="6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16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5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4C362AC-22C4-FA2E-E064-0EE80CD69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1383"/>
          <a:stretch/>
        </p:blipFill>
        <p:spPr>
          <a:xfrm>
            <a:off x="11448007" y="442459"/>
            <a:ext cx="339481" cy="22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555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768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 3">
    <p:bg>
      <p:bgPr>
        <a:solidFill>
          <a:srgbClr val="F1F9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Текст 3">
            <a:extLst>
              <a:ext uri="{FF2B5EF4-FFF2-40B4-BE49-F238E27FC236}">
                <a16:creationId xmlns:a16="http://schemas.microsoft.com/office/drawing/2014/main" id="{E3EFAC4C-DE97-0AE5-3B7E-3316114BCA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25144" y="482012"/>
            <a:ext cx="1282402" cy="307777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r">
              <a:spcBef>
                <a:spcPts val="0"/>
              </a:spcBef>
              <a:buNone/>
              <a:defRPr lang="ru-RU" sz="2000" dirty="0">
                <a:solidFill>
                  <a:schemeClr val="tx1"/>
                </a:solidFill>
              </a:defRPr>
            </a:lvl1pPr>
          </a:lstStyle>
          <a:p>
            <a:pPr marL="228600" lvl="0" indent="-228600">
              <a:lnSpc>
                <a:spcPct val="100000"/>
              </a:lnSpc>
            </a:pPr>
            <a:r>
              <a:rPr lang="en-US" dirty="0"/>
              <a:t>00.00.202</a:t>
            </a:r>
            <a:r>
              <a:rPr lang="ru-RU" dirty="0"/>
              <a:t>4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FC0FEBC-A04D-9F6C-8EE4-E236E6B5EF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2407" y="2279703"/>
            <a:ext cx="8482112" cy="307777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dirty="0"/>
              <a:t>Подзаголовок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4B5E7F5-2BFE-61DF-AF61-1AFD2C368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2407" y="394505"/>
            <a:ext cx="8469310" cy="1523357"/>
          </a:xfrm>
          <a:prstGeom prst="rect">
            <a:avLst/>
          </a:prstGeom>
        </p:spPr>
        <p:txBody>
          <a:bodyPr wrap="square" lIns="0" tIns="72000" rIns="0" bIns="0" anchor="t" anchorCtr="0">
            <a:sp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US" sz="6600" b="1" kern="1200" spc="-7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Длинный заголовок </a:t>
            </a:r>
            <a:br>
              <a:rPr lang="ru-RU" dirty="0"/>
            </a:br>
            <a:r>
              <a:rPr lang="ru-RU" dirty="0"/>
              <a:t>в две строки</a:t>
            </a:r>
            <a:endParaRPr lang="en-US" dirty="0"/>
          </a:p>
        </p:txBody>
      </p:sp>
      <p:pic>
        <p:nvPicPr>
          <p:cNvPr id="7" name="Т1">
            <a:extLst>
              <a:ext uri="{FF2B5EF4-FFF2-40B4-BE49-F238E27FC236}">
                <a16:creationId xmlns:a16="http://schemas.microsoft.com/office/drawing/2014/main" id="{B5CB91FE-1E63-5C2C-FF35-11896AB215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251" b="2251"/>
          <a:stretch/>
        </p:blipFill>
        <p:spPr>
          <a:xfrm>
            <a:off x="384367" y="5938771"/>
            <a:ext cx="1446895" cy="54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85469F-4028-6FCB-7CA1-79E0CE8D9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5346" y="2468570"/>
            <a:ext cx="9096654" cy="43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95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голубо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3E473A9-D8F3-4E0E-B91B-3B189D614D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B627B76B-CFDE-4272-9216-C0FEB42DC94E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24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зделитель темный"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D2B8846-9ACD-49CB-BA30-6B0773C46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619" y="442994"/>
            <a:ext cx="9415914" cy="5933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lnSpc>
                <a:spcPct val="80000"/>
              </a:lnSpc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ru-RU" dirty="0"/>
              <a:t>Обложка раздела</a:t>
            </a:r>
            <a:endParaRPr lang="en-US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6F5BE6CC-BCDA-4FE1-9262-912C1FA52D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2619" y="1434456"/>
            <a:ext cx="94159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ru-RU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</a:pPr>
            <a:r>
              <a:rPr lang="ru-RU" dirty="0"/>
              <a:t>Подзаголовок</a:t>
            </a:r>
          </a:p>
        </p:txBody>
      </p:sp>
      <p:sp>
        <p:nvSpPr>
          <p:cNvPr id="5" name="Полилиния: фигура 3">
            <a:extLst>
              <a:ext uri="{FF2B5EF4-FFF2-40B4-BE49-F238E27FC236}">
                <a16:creationId xmlns:a16="http://schemas.microsoft.com/office/drawing/2014/main" id="{DA453005-4FFF-4984-9FFE-45F3B3BF050D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1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3438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Номер слайда 5">
            <a:extLst>
              <a:ext uri="{FF2B5EF4-FFF2-40B4-BE49-F238E27FC236}">
                <a16:creationId xmlns:a16="http://schemas.microsoft.com/office/drawing/2014/main" id="{C47D41CB-F2FD-4C2D-A122-236C5D1E919B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8B37D52-36D9-4E44-80B3-5A8CD72A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66635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+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3249BE65-95EF-4D4A-95B8-C97ADF9A75B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Заголовок 5">
            <a:extLst>
              <a:ext uri="{FF2B5EF4-FFF2-40B4-BE49-F238E27FC236}">
                <a16:creationId xmlns:a16="http://schemas.microsoft.com/office/drawing/2014/main" id="{E00EF4DE-B783-4553-8F88-845E34CFB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1DBB2A0-4480-4CD6-824E-3049E69020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1458390"/>
            <a:ext cx="9617075" cy="150619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6315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3217395-CFFD-FFC3-F070-6679950563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63429ED5-9321-9147-DCBD-662C87103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39AD4A87-5407-5B8A-5DAB-18C0E7B25BAF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Текст 5">
            <a:extLst>
              <a:ext uri="{FF2B5EF4-FFF2-40B4-BE49-F238E27FC236}">
                <a16:creationId xmlns:a16="http://schemas.microsoft.com/office/drawing/2014/main" id="{D0A0AF4F-0257-17E1-C895-2D270D264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2945077"/>
            <a:ext cx="5567363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2" name="Текст 5">
            <a:extLst>
              <a:ext uri="{FF2B5EF4-FFF2-40B4-BE49-F238E27FC236}">
                <a16:creationId xmlns:a16="http://schemas.microsoft.com/office/drawing/2014/main" id="{BD3D4697-DE1F-7889-138A-31FC78D9CE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1250" y="2945077"/>
            <a:ext cx="5567363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47690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3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12" name="Заголовок 5">
            <a:extLst>
              <a:ext uri="{FF2B5EF4-FFF2-40B4-BE49-F238E27FC236}">
                <a16:creationId xmlns:a16="http://schemas.microsoft.com/office/drawing/2014/main" id="{D2B9477C-4BCB-41A1-A836-16598DC88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1" name="Текст 5">
            <a:extLst>
              <a:ext uri="{FF2B5EF4-FFF2-40B4-BE49-F238E27FC236}">
                <a16:creationId xmlns:a16="http://schemas.microsoft.com/office/drawing/2014/main" id="{7BE31FF3-F825-4791-89D7-2F470D156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2945077"/>
            <a:ext cx="3648075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2454FFBC-4BAB-4655-B4D9-D59FEF37F0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1169" y="2945077"/>
            <a:ext cx="3648075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4" name="Текст 5">
            <a:extLst>
              <a:ext uri="{FF2B5EF4-FFF2-40B4-BE49-F238E27FC236}">
                <a16:creationId xmlns:a16="http://schemas.microsoft.com/office/drawing/2014/main" id="{7DB19CCD-A848-4A11-9506-32D32ACD453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10538" y="2945077"/>
            <a:ext cx="3648075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D7AB7710-9929-49DA-B7B2-933B73954F8E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200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ент 4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CF34B08F-006B-41C1-86DE-CC7D9DD5768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2619" y="1011238"/>
            <a:ext cx="961625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60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ru-RU" dirty="0"/>
              <a:t>Подзаголовок слайда</a:t>
            </a:r>
          </a:p>
        </p:txBody>
      </p:sp>
      <p:sp>
        <p:nvSpPr>
          <p:cNvPr id="14" name="Заголовок 5">
            <a:extLst>
              <a:ext uri="{FF2B5EF4-FFF2-40B4-BE49-F238E27FC236}">
                <a16:creationId xmlns:a16="http://schemas.microsoft.com/office/drawing/2014/main" id="{848787F0-71AD-454B-801F-BD480A72A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80000"/>
              </a:lnSpc>
              <a:defRPr sz="3000" b="1">
                <a:latin typeface="+mj-lt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5">
            <a:extLst>
              <a:ext uri="{FF2B5EF4-FFF2-40B4-BE49-F238E27FC236}">
                <a16:creationId xmlns:a16="http://schemas.microsoft.com/office/drawing/2014/main" id="{3B58D33E-B9FA-4A7D-B869-3664E9ED16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1799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Текст 5">
            <a:extLst>
              <a:ext uri="{FF2B5EF4-FFF2-40B4-BE49-F238E27FC236}">
                <a16:creationId xmlns:a16="http://schemas.microsoft.com/office/drawing/2014/main" id="{949A76CA-7D84-4B63-B310-D21834A2F5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98657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Текст 5">
            <a:extLst>
              <a:ext uri="{FF2B5EF4-FFF2-40B4-BE49-F238E27FC236}">
                <a16:creationId xmlns:a16="http://schemas.microsoft.com/office/drawing/2014/main" id="{24637984-F23E-47BD-B4FE-AF32B66D9AB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82087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7" name="Текст 5">
            <a:extLst>
              <a:ext uri="{FF2B5EF4-FFF2-40B4-BE49-F238E27FC236}">
                <a16:creationId xmlns:a16="http://schemas.microsoft.com/office/drawing/2014/main" id="{D325BDFE-4A4A-4011-854C-4FE5195C530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27821" y="2945074"/>
            <a:ext cx="2676526" cy="22278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400">
                <a:latin typeface="+mj-lt"/>
              </a:defRPr>
            </a:lvl1pPr>
            <a:lvl2pPr marL="216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LS Hauss" panose="00000500000000000000" pitchFamily="50" charset="0"/>
              <a:buChar char="+"/>
              <a:defRPr sz="1400">
                <a:latin typeface="+mj-lt"/>
              </a:defRPr>
            </a:lvl2pPr>
            <a:lvl3pPr marL="504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―"/>
              <a:defRPr lang="ru-RU" sz="14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52000" indent="-252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+mj-lt"/>
              <a:buAutoNum type="arabicPeriod"/>
              <a:defRPr sz="1400"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marL="432000" lvl="2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0" name="Номер слайда 5">
            <a:extLst>
              <a:ext uri="{FF2B5EF4-FFF2-40B4-BE49-F238E27FC236}">
                <a16:creationId xmlns:a16="http://schemas.microsoft.com/office/drawing/2014/main" id="{73E913B8-CAD3-4AB3-9B21-249A68FEF6EC}"/>
              </a:ext>
            </a:extLst>
          </p:cNvPr>
          <p:cNvSpPr txBox="1">
            <a:spLocks/>
          </p:cNvSpPr>
          <p:nvPr userDrawn="1"/>
        </p:nvSpPr>
        <p:spPr>
          <a:xfrm>
            <a:off x="0" y="6565920"/>
            <a:ext cx="432000" cy="12311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>
            <a:defPPr rtl="0"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B51A1E-902D-48AF-9020-955120F399B6}" type="slidenum">
              <a:rPr kumimoji="0" lang="ru-RU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+mj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433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5600520-68F8-4194-B838-9ECC75B7EE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619" y="6538626"/>
            <a:ext cx="11325994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marL="0" algn="l" defTabSz="914400" rtl="0" eaLnBrk="1" latinLnBrk="0" hangingPunct="1">
              <a:defRPr lang="ru-RU" sz="1000" b="0" i="0" kern="120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endParaRPr lang="ru-RU"/>
          </a:p>
        </p:txBody>
      </p:sp>
      <p:sp>
        <p:nvSpPr>
          <p:cNvPr id="7" name="Полилиния: фигура 3">
            <a:extLst>
              <a:ext uri="{FF2B5EF4-FFF2-40B4-BE49-F238E27FC236}">
                <a16:creationId xmlns:a16="http://schemas.microsoft.com/office/drawing/2014/main" id="{8C86FA77-9B8F-42CE-8266-5DB7ABDF9F40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70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>
          <p15:clr>
            <a:srgbClr val="BAE3F7"/>
          </p15:clr>
        </p15:guide>
        <p15:guide id="4" pos="393">
          <p15:clr>
            <a:srgbClr val="BAE3F7"/>
          </p15:clr>
        </p15:guide>
        <p15:guide id="5" pos="514">
          <p15:clr>
            <a:srgbClr val="BAE3F7"/>
          </p15:clr>
        </p15:guide>
        <p15:guide id="6" pos="634">
          <p15:clr>
            <a:srgbClr val="BAE3F7"/>
          </p15:clr>
        </p15:guide>
        <p15:guide id="7" pos="755">
          <p15:clr>
            <a:srgbClr val="BAE3F7"/>
          </p15:clr>
        </p15:guide>
        <p15:guide id="8" pos="876">
          <p15:clr>
            <a:srgbClr val="BAE3F7"/>
          </p15:clr>
        </p15:guide>
        <p15:guide id="9" pos="997">
          <p15:clr>
            <a:srgbClr val="BAE3F7"/>
          </p15:clr>
        </p15:guide>
        <p15:guide id="10" pos="1118">
          <p15:clr>
            <a:srgbClr val="BAE3F7"/>
          </p15:clr>
        </p15:guide>
        <p15:guide id="11" pos="1239">
          <p15:clr>
            <a:srgbClr val="BAE3F7"/>
          </p15:clr>
        </p15:guide>
        <p15:guide id="12" pos="1360">
          <p15:clr>
            <a:srgbClr val="BAE3F7"/>
          </p15:clr>
        </p15:guide>
        <p15:guide id="13" pos="1481">
          <p15:clr>
            <a:srgbClr val="BAE3F7"/>
          </p15:clr>
        </p15:guide>
        <p15:guide id="14" pos="1602">
          <p15:clr>
            <a:srgbClr val="BAE3F7"/>
          </p15:clr>
        </p15:guide>
        <p15:guide id="15" pos="1723">
          <p15:clr>
            <a:srgbClr val="BAE3F7"/>
          </p15:clr>
        </p15:guide>
        <p15:guide id="16" pos="1844">
          <p15:clr>
            <a:srgbClr val="BAE3F7"/>
          </p15:clr>
        </p15:guide>
        <p15:guide id="17" pos="1958">
          <p15:clr>
            <a:srgbClr val="547EBF"/>
          </p15:clr>
        </p15:guide>
        <p15:guide id="18" pos="2094">
          <p15:clr>
            <a:srgbClr val="547EBF"/>
          </p15:clr>
        </p15:guide>
        <p15:guide id="19" pos="2207">
          <p15:clr>
            <a:srgbClr val="BAE3F7"/>
          </p15:clr>
        </p15:guide>
        <p15:guide id="20" pos="2328">
          <p15:clr>
            <a:srgbClr val="BAE3F7"/>
          </p15:clr>
        </p15:guide>
        <p15:guide id="21" pos="2449">
          <p15:clr>
            <a:srgbClr val="BAE3F7"/>
          </p15:clr>
        </p15:guide>
        <p15:guide id="22" pos="2570">
          <p15:clr>
            <a:srgbClr val="5ACBF0"/>
          </p15:clr>
        </p15:guide>
        <p15:guide id="23" pos="2691">
          <p15:clr>
            <a:srgbClr val="5ACBF0"/>
          </p15:clr>
        </p15:guide>
        <p15:guide id="24" pos="2811">
          <p15:clr>
            <a:srgbClr val="BAE3F7"/>
          </p15:clr>
        </p15:guide>
        <p15:guide id="25" pos="2932">
          <p15:clr>
            <a:srgbClr val="BAE3F7"/>
          </p15:clr>
        </p15:guide>
        <p15:guide id="26" pos="3053">
          <p15:clr>
            <a:srgbClr val="BAE3F7"/>
          </p15:clr>
        </p15:guide>
        <p15:guide id="27" pos="3174">
          <p15:clr>
            <a:srgbClr val="BAE3F7"/>
          </p15:clr>
        </p15:guide>
        <p15:guide id="28" pos="3295">
          <p15:clr>
            <a:srgbClr val="BAE3F7"/>
          </p15:clr>
        </p15:guide>
        <p15:guide id="29" pos="3416">
          <p15:clr>
            <a:srgbClr val="BAE3F7"/>
          </p15:clr>
        </p15:guide>
        <p15:guide id="30" pos="3537">
          <p15:clr>
            <a:srgbClr val="BAE3F7"/>
          </p15:clr>
        </p15:guide>
        <p15:guide id="31" pos="3658">
          <p15:clr>
            <a:srgbClr val="BAE3F7"/>
          </p15:clr>
        </p15:guide>
        <p15:guide id="32" pos="3779">
          <p15:clr>
            <a:srgbClr val="BAE3F7"/>
          </p15:clr>
        </p15:guide>
        <p15:guide id="33" pos="3900">
          <p15:clr>
            <a:srgbClr val="BAE3F7"/>
          </p15:clr>
        </p15:guide>
        <p15:guide id="34" pos="4021">
          <p15:clr>
            <a:srgbClr val="BAE3F7"/>
          </p15:clr>
        </p15:guide>
        <p15:guide id="35" pos="4142">
          <p15:clr>
            <a:srgbClr val="BAE3F7"/>
          </p15:clr>
        </p15:guide>
        <p15:guide id="36" pos="4263">
          <p15:clr>
            <a:srgbClr val="BAE3F7"/>
          </p15:clr>
        </p15:guide>
        <p15:guide id="37" pos="4384">
          <p15:clr>
            <a:srgbClr val="BAE3F7"/>
          </p15:clr>
        </p15:guide>
        <p15:guide id="38" pos="4505">
          <p15:clr>
            <a:srgbClr val="BAE3F7"/>
          </p15:clr>
        </p15:guide>
        <p15:guide id="39" pos="4626">
          <p15:clr>
            <a:srgbClr val="BAE3F7"/>
          </p15:clr>
        </p15:guide>
        <p15:guide id="40" pos="4747">
          <p15:clr>
            <a:srgbClr val="BAE3F7"/>
          </p15:clr>
        </p15:guide>
        <p15:guide id="41" pos="4868">
          <p15:clr>
            <a:srgbClr val="BAE3F7"/>
          </p15:clr>
        </p15:guide>
        <p15:guide id="42" pos="4988">
          <p15:clr>
            <a:srgbClr val="5ACBF0"/>
          </p15:clr>
        </p15:guide>
        <p15:guide id="43" pos="5109">
          <p15:clr>
            <a:srgbClr val="5ACBF0"/>
          </p15:clr>
        </p15:guide>
        <p15:guide id="44" pos="5230">
          <p15:clr>
            <a:srgbClr val="BAE3F7"/>
          </p15:clr>
        </p15:guide>
        <p15:guide id="45" pos="5351">
          <p15:clr>
            <a:srgbClr val="BAE3F7"/>
          </p15:clr>
        </p15:guide>
        <p15:guide id="46" pos="5472">
          <p15:clr>
            <a:srgbClr val="BAE3F7"/>
          </p15:clr>
        </p15:guide>
        <p15:guide id="47" pos="5593">
          <p15:clr>
            <a:srgbClr val="547EBF"/>
          </p15:clr>
        </p15:guide>
        <p15:guide id="48" pos="5714">
          <p15:clr>
            <a:srgbClr val="547EBF"/>
          </p15:clr>
        </p15:guide>
        <p15:guide id="49" pos="5835">
          <p15:clr>
            <a:srgbClr val="BAE3F7"/>
          </p15:clr>
        </p15:guide>
        <p15:guide id="50" pos="5956">
          <p15:clr>
            <a:srgbClr val="BAE3F7"/>
          </p15:clr>
        </p15:guide>
        <p15:guide id="51" pos="6077">
          <p15:clr>
            <a:srgbClr val="BAE3F7"/>
          </p15:clr>
        </p15:guide>
        <p15:guide id="52" pos="6198">
          <p15:clr>
            <a:srgbClr val="BAE3F7"/>
          </p15:clr>
        </p15:guide>
        <p15:guide id="53" pos="6335" userDrawn="1">
          <p15:clr>
            <a:srgbClr val="BAE3F7"/>
          </p15:clr>
        </p15:guide>
        <p15:guide id="54" pos="6440">
          <p15:clr>
            <a:srgbClr val="BAE3F7"/>
          </p15:clr>
        </p15:guide>
        <p15:guide id="55" pos="6561">
          <p15:clr>
            <a:srgbClr val="BAE3F7"/>
          </p15:clr>
        </p15:guide>
        <p15:guide id="56" pos="6682">
          <p15:clr>
            <a:srgbClr val="BAE3F7"/>
          </p15:clr>
        </p15:guide>
        <p15:guide id="57" pos="6803">
          <p15:clr>
            <a:srgbClr val="BAE3F7"/>
          </p15:clr>
        </p15:guide>
        <p15:guide id="58" pos="6924">
          <p15:clr>
            <a:srgbClr val="BAE3F7"/>
          </p15:clr>
        </p15:guide>
        <p15:guide id="59" pos="7045">
          <p15:clr>
            <a:srgbClr val="BAE3F7"/>
          </p15:clr>
        </p15:guide>
        <p15:guide id="60" pos="7165">
          <p15:clr>
            <a:srgbClr val="BAE3F7"/>
          </p15:clr>
        </p15:guide>
        <p15:guide id="61" pos="7286">
          <p15:clr>
            <a:srgbClr val="BAE3F7"/>
          </p15:clr>
        </p15:guide>
        <p15:guide id="62" pos="7407">
          <p15:clr>
            <a:srgbClr val="BAE3F7"/>
          </p15:clr>
        </p15:guide>
        <p15:guide id="65" orient="horz" pos="272">
          <p15:clr>
            <a:srgbClr val="BAE3F7"/>
          </p15:clr>
        </p15:guide>
        <p15:guide id="66" orient="horz" pos="393">
          <p15:clr>
            <a:srgbClr val="BAE3F7"/>
          </p15:clr>
        </p15:guide>
        <p15:guide id="67" orient="horz" pos="504">
          <p15:clr>
            <a:srgbClr val="BAE3F7"/>
          </p15:clr>
        </p15:guide>
        <p15:guide id="68" orient="horz" pos="637">
          <p15:clr>
            <a:srgbClr val="BAE3F7"/>
          </p15:clr>
        </p15:guide>
        <p15:guide id="69" orient="horz" pos="754">
          <p15:clr>
            <a:srgbClr val="BAE3F7"/>
          </p15:clr>
        </p15:guide>
        <p15:guide id="70" orient="horz" pos="867">
          <p15:clr>
            <a:srgbClr val="BAE3F7"/>
          </p15:clr>
        </p15:guide>
        <p15:guide id="71" orient="horz" pos="1002">
          <p15:clr>
            <a:srgbClr val="BAE3F7"/>
          </p15:clr>
        </p15:guide>
        <p15:guide id="72" orient="horz" pos="1124">
          <p15:clr>
            <a:srgbClr val="BAE3F7"/>
          </p15:clr>
        </p15:guide>
        <p15:guide id="73" orient="horz" pos="1246">
          <p15:clr>
            <a:srgbClr val="BAE3F7"/>
          </p15:clr>
        </p15:guide>
        <p15:guide id="74" orient="horz" pos="1368">
          <p15:clr>
            <a:srgbClr val="BAE3F7"/>
          </p15:clr>
        </p15:guide>
        <p15:guide id="75" orient="horz" pos="1490">
          <p15:clr>
            <a:srgbClr val="BAE3F7"/>
          </p15:clr>
        </p15:guide>
        <p15:guide id="76" orient="horz" pos="1611">
          <p15:clr>
            <a:srgbClr val="BAE3F7"/>
          </p15:clr>
        </p15:guide>
        <p15:guide id="77" orient="horz" pos="1733">
          <p15:clr>
            <a:srgbClr val="BAE3F7"/>
          </p15:clr>
        </p15:guide>
        <p15:guide id="78" orient="horz" pos="1855">
          <p15:clr>
            <a:srgbClr val="BAE3F7"/>
          </p15:clr>
        </p15:guide>
        <p15:guide id="79" orient="horz" pos="1977">
          <p15:clr>
            <a:srgbClr val="BAE3F7"/>
          </p15:clr>
        </p15:guide>
        <p15:guide id="80" orient="horz" pos="2099">
          <p15:clr>
            <a:srgbClr val="BAE3F7"/>
          </p15:clr>
        </p15:guide>
        <p15:guide id="81" orient="horz" pos="2228">
          <p15:clr>
            <a:srgbClr val="BAE3F7"/>
          </p15:clr>
        </p15:guide>
        <p15:guide id="82" orient="horz" pos="2342">
          <p15:clr>
            <a:srgbClr val="BAE3F7"/>
          </p15:clr>
        </p15:guide>
        <p15:guide id="83" orient="horz" pos="2464">
          <p15:clr>
            <a:srgbClr val="BAE3F7"/>
          </p15:clr>
        </p15:guide>
        <p15:guide id="84" orient="horz" pos="2586">
          <p15:clr>
            <a:srgbClr val="BAE3F7"/>
          </p15:clr>
        </p15:guide>
        <p15:guide id="85" orient="horz" pos="2708">
          <p15:clr>
            <a:srgbClr val="BAE3F7"/>
          </p15:clr>
        </p15:guide>
        <p15:guide id="86" orient="horz" pos="2829">
          <p15:clr>
            <a:srgbClr val="BAE3F7"/>
          </p15:clr>
        </p15:guide>
        <p15:guide id="87" orient="horz" pos="2951">
          <p15:clr>
            <a:srgbClr val="BAE3F7"/>
          </p15:clr>
        </p15:guide>
        <p15:guide id="88" orient="horz" pos="3067" userDrawn="1">
          <p15:clr>
            <a:srgbClr val="BAE3F7"/>
          </p15:clr>
        </p15:guide>
        <p15:guide id="89" orient="horz" pos="3195">
          <p15:clr>
            <a:srgbClr val="BAE3F7"/>
          </p15:clr>
        </p15:guide>
        <p15:guide id="90" orient="horz" pos="3317">
          <p15:clr>
            <a:srgbClr val="BAE3F7"/>
          </p15:clr>
        </p15:guide>
        <p15:guide id="91" orient="horz" pos="3438">
          <p15:clr>
            <a:srgbClr val="BAE3F7"/>
          </p15:clr>
        </p15:guide>
        <p15:guide id="92" orient="horz" pos="3560">
          <p15:clr>
            <a:srgbClr val="BAE3F7"/>
          </p15:clr>
        </p15:guide>
        <p15:guide id="93" orient="horz" pos="3682">
          <p15:clr>
            <a:srgbClr val="BAE3F7"/>
          </p15:clr>
        </p15:guide>
        <p15:guide id="94" orient="horz" pos="3804">
          <p15:clr>
            <a:srgbClr val="BAE3F7"/>
          </p15:clr>
        </p15:guide>
        <p15:guide id="95" orient="horz" pos="3926">
          <p15:clr>
            <a:srgbClr val="BAE3F7"/>
          </p15:clr>
        </p15:guide>
        <p15:guide id="96" pos="3719">
          <p15:clr>
            <a:srgbClr val="547EBF"/>
          </p15:clr>
        </p15:guide>
        <p15:guide id="97" pos="396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ижний колонтитул 1">
            <a:extLst>
              <a:ext uri="{FF2B5EF4-FFF2-40B4-BE49-F238E27FC236}">
                <a16:creationId xmlns:a16="http://schemas.microsoft.com/office/drawing/2014/main" id="{CA63CDCD-30A2-4DA6-B570-31B3BF14C402}"/>
              </a:ext>
            </a:extLst>
          </p:cNvPr>
          <p:cNvSpPr txBox="1">
            <a:spLocks/>
          </p:cNvSpPr>
          <p:nvPr userDrawn="1"/>
        </p:nvSpPr>
        <p:spPr>
          <a:xfrm>
            <a:off x="432619" y="5806118"/>
            <a:ext cx="9266646" cy="123111"/>
          </a:xfrm>
          <a:prstGeom prst="rect">
            <a:avLst/>
          </a:prstGeom>
        </p:spPr>
        <p:txBody>
          <a:bodyPr vert="horz" lIns="0" tIns="0" rIns="0" bIns="0" rtlCol="0" anchor="b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D0594BD2-AC30-4D23-AF81-DDFAF8AA7973}"/>
              </a:ext>
            </a:extLst>
          </p:cNvPr>
          <p:cNvSpPr/>
          <p:nvPr userDrawn="1"/>
        </p:nvSpPr>
        <p:spPr>
          <a:xfrm>
            <a:off x="11196443" y="443503"/>
            <a:ext cx="562938" cy="401047"/>
          </a:xfrm>
          <a:custGeom>
            <a:avLst/>
            <a:gdLst>
              <a:gd name="connsiteX0" fmla="*/ 241705 w 564708"/>
              <a:gd name="connsiteY0" fmla="*/ 160605 h 402308"/>
              <a:gd name="connsiteX1" fmla="*/ 401911 w 564708"/>
              <a:gd name="connsiteY1" fmla="*/ 160605 h 402308"/>
              <a:gd name="connsiteX2" fmla="*/ 401911 w 564708"/>
              <a:gd name="connsiteY2" fmla="*/ 242103 h 402308"/>
              <a:gd name="connsiteX3" fmla="*/ 241705 w 564708"/>
              <a:gd name="connsiteY3" fmla="*/ 242103 h 402308"/>
              <a:gd name="connsiteX4" fmla="*/ 241705 w 564708"/>
              <a:gd name="connsiteY4" fmla="*/ 402309 h 402308"/>
              <a:gd name="connsiteX5" fmla="*/ 160207 w 564708"/>
              <a:gd name="connsiteY5" fmla="*/ 402309 h 402308"/>
              <a:gd name="connsiteX6" fmla="*/ 160207 w 564708"/>
              <a:gd name="connsiteY6" fmla="*/ 242103 h 402308"/>
              <a:gd name="connsiteX7" fmla="*/ 0 w 564708"/>
              <a:gd name="connsiteY7" fmla="*/ 242103 h 402308"/>
              <a:gd name="connsiteX8" fmla="*/ 0 w 564708"/>
              <a:gd name="connsiteY8" fmla="*/ 160605 h 402308"/>
              <a:gd name="connsiteX9" fmla="*/ 160207 w 564708"/>
              <a:gd name="connsiteY9" fmla="*/ 160605 h 402308"/>
              <a:gd name="connsiteX10" fmla="*/ 160207 w 564708"/>
              <a:gd name="connsiteY10" fmla="*/ 399 h 402308"/>
              <a:gd name="connsiteX11" fmla="*/ 241705 w 564708"/>
              <a:gd name="connsiteY11" fmla="*/ 399 h 402308"/>
              <a:gd name="connsiteX12" fmla="*/ 241705 w 564708"/>
              <a:gd name="connsiteY12" fmla="*/ 160605 h 402308"/>
              <a:gd name="connsiteX13" fmla="*/ 241705 w 564708"/>
              <a:gd name="connsiteY13" fmla="*/ 160605 h 402308"/>
              <a:gd name="connsiteX14" fmla="*/ 483210 w 564708"/>
              <a:gd name="connsiteY14" fmla="*/ 0 h 402308"/>
              <a:gd name="connsiteX15" fmla="*/ 483210 w 564708"/>
              <a:gd name="connsiteY15" fmla="*/ 402309 h 402308"/>
              <a:gd name="connsiteX16" fmla="*/ 564709 w 564708"/>
              <a:gd name="connsiteY16" fmla="*/ 402309 h 402308"/>
              <a:gd name="connsiteX17" fmla="*/ 564709 w 564708"/>
              <a:gd name="connsiteY17" fmla="*/ 0 h 402308"/>
              <a:gd name="connsiteX18" fmla="*/ 483210 w 564708"/>
              <a:gd name="connsiteY18" fmla="*/ 0 h 402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64708" h="402308">
                <a:moveTo>
                  <a:pt x="241705" y="160605"/>
                </a:moveTo>
                <a:lnTo>
                  <a:pt x="401911" y="160605"/>
                </a:lnTo>
                <a:lnTo>
                  <a:pt x="401911" y="242103"/>
                </a:lnTo>
                <a:lnTo>
                  <a:pt x="241705" y="242103"/>
                </a:lnTo>
                <a:lnTo>
                  <a:pt x="241705" y="402309"/>
                </a:lnTo>
                <a:lnTo>
                  <a:pt x="160207" y="402309"/>
                </a:lnTo>
                <a:lnTo>
                  <a:pt x="160207" y="242103"/>
                </a:lnTo>
                <a:lnTo>
                  <a:pt x="0" y="242103"/>
                </a:lnTo>
                <a:lnTo>
                  <a:pt x="0" y="160605"/>
                </a:lnTo>
                <a:lnTo>
                  <a:pt x="160207" y="160605"/>
                </a:lnTo>
                <a:lnTo>
                  <a:pt x="160207" y="399"/>
                </a:lnTo>
                <a:lnTo>
                  <a:pt x="241705" y="399"/>
                </a:lnTo>
                <a:lnTo>
                  <a:pt x="241705" y="160605"/>
                </a:lnTo>
                <a:lnTo>
                  <a:pt x="241705" y="160605"/>
                </a:lnTo>
                <a:close/>
                <a:moveTo>
                  <a:pt x="483210" y="0"/>
                </a:moveTo>
                <a:lnTo>
                  <a:pt x="483210" y="402309"/>
                </a:lnTo>
                <a:lnTo>
                  <a:pt x="564709" y="402309"/>
                </a:lnTo>
                <a:lnTo>
                  <a:pt x="564709" y="0"/>
                </a:lnTo>
                <a:lnTo>
                  <a:pt x="483210" y="0"/>
                </a:lnTo>
                <a:close/>
              </a:path>
            </a:pathLst>
          </a:custGeom>
          <a:solidFill>
            <a:schemeClr val="bg2"/>
          </a:solidFill>
          <a:ln w="198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15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272">
          <p15:clr>
            <a:srgbClr val="A4A3A4"/>
          </p15:clr>
        </p15:guide>
        <p15:guide id="4" pos="393">
          <p15:clr>
            <a:srgbClr val="AFE0FF"/>
          </p15:clr>
        </p15:guide>
        <p15:guide id="5" pos="514">
          <p15:clr>
            <a:srgbClr val="AFE0FF"/>
          </p15:clr>
        </p15:guide>
        <p15:guide id="6" pos="634">
          <p15:clr>
            <a:srgbClr val="AFE0FF"/>
          </p15:clr>
        </p15:guide>
        <p15:guide id="7" pos="755">
          <p15:clr>
            <a:srgbClr val="AFE0FF"/>
          </p15:clr>
        </p15:guide>
        <p15:guide id="8" pos="876">
          <p15:clr>
            <a:srgbClr val="AFE0FF"/>
          </p15:clr>
        </p15:guide>
        <p15:guide id="9" pos="997">
          <p15:clr>
            <a:srgbClr val="AFE0FF"/>
          </p15:clr>
        </p15:guide>
        <p15:guide id="10" pos="1118">
          <p15:clr>
            <a:srgbClr val="AFE0FF"/>
          </p15:clr>
        </p15:guide>
        <p15:guide id="11" pos="1239">
          <p15:clr>
            <a:srgbClr val="AFE0FF"/>
          </p15:clr>
        </p15:guide>
        <p15:guide id="12" pos="1360">
          <p15:clr>
            <a:srgbClr val="AFE0FF"/>
          </p15:clr>
        </p15:guide>
        <p15:guide id="13" pos="1481">
          <p15:clr>
            <a:srgbClr val="AFE0FF"/>
          </p15:clr>
        </p15:guide>
        <p15:guide id="14" pos="1602">
          <p15:clr>
            <a:srgbClr val="AFE0FF"/>
          </p15:clr>
        </p15:guide>
        <p15:guide id="15" pos="1723">
          <p15:clr>
            <a:srgbClr val="AFE0FF"/>
          </p15:clr>
        </p15:guide>
        <p15:guide id="16" pos="1844">
          <p15:clr>
            <a:srgbClr val="AFE0FF"/>
          </p15:clr>
        </p15:guide>
        <p15:guide id="17" pos="1958">
          <p15:clr>
            <a:srgbClr val="A4A3A4"/>
          </p15:clr>
        </p15:guide>
        <p15:guide id="18" pos="2094">
          <p15:clr>
            <a:srgbClr val="A4A3A4"/>
          </p15:clr>
        </p15:guide>
        <p15:guide id="19" pos="2207">
          <p15:clr>
            <a:srgbClr val="AFE0FF"/>
          </p15:clr>
        </p15:guide>
        <p15:guide id="20" pos="2328">
          <p15:clr>
            <a:srgbClr val="AFE0FF"/>
          </p15:clr>
        </p15:guide>
        <p15:guide id="21" pos="2449">
          <p15:clr>
            <a:srgbClr val="AFE0FF"/>
          </p15:clr>
        </p15:guide>
        <p15:guide id="22" pos="2570">
          <p15:clr>
            <a:srgbClr val="A4A3A4"/>
          </p15:clr>
        </p15:guide>
        <p15:guide id="23" pos="2691">
          <p15:clr>
            <a:srgbClr val="A4A3A4"/>
          </p15:clr>
        </p15:guide>
        <p15:guide id="24" pos="2811">
          <p15:clr>
            <a:srgbClr val="AFE0FF"/>
          </p15:clr>
        </p15:guide>
        <p15:guide id="25" pos="2932">
          <p15:clr>
            <a:srgbClr val="AFE0FF"/>
          </p15:clr>
        </p15:guide>
        <p15:guide id="26" pos="3053">
          <p15:clr>
            <a:srgbClr val="AFE0FF"/>
          </p15:clr>
        </p15:guide>
        <p15:guide id="27" pos="3174">
          <p15:clr>
            <a:srgbClr val="AFE0FF"/>
          </p15:clr>
        </p15:guide>
        <p15:guide id="28" pos="3295">
          <p15:clr>
            <a:srgbClr val="AFE0FF"/>
          </p15:clr>
        </p15:guide>
        <p15:guide id="29" pos="3416">
          <p15:clr>
            <a:srgbClr val="AFE0FF"/>
          </p15:clr>
        </p15:guide>
        <p15:guide id="30" pos="3537">
          <p15:clr>
            <a:srgbClr val="AFE0FF"/>
          </p15:clr>
        </p15:guide>
        <p15:guide id="31" pos="3658">
          <p15:clr>
            <a:srgbClr val="AFE0FF"/>
          </p15:clr>
        </p15:guide>
        <p15:guide id="32" pos="3779">
          <p15:clr>
            <a:srgbClr val="A4A3A4"/>
          </p15:clr>
        </p15:guide>
        <p15:guide id="33" pos="3900">
          <p15:clr>
            <a:srgbClr val="A4A3A4"/>
          </p15:clr>
        </p15:guide>
        <p15:guide id="34" pos="4021">
          <p15:clr>
            <a:srgbClr val="AFE0FF"/>
          </p15:clr>
        </p15:guide>
        <p15:guide id="35" pos="4142">
          <p15:clr>
            <a:srgbClr val="AFE0FF"/>
          </p15:clr>
        </p15:guide>
        <p15:guide id="36" pos="4263">
          <p15:clr>
            <a:srgbClr val="AFE0FF"/>
          </p15:clr>
        </p15:guide>
        <p15:guide id="37" pos="4384">
          <p15:clr>
            <a:srgbClr val="AFE0FF"/>
          </p15:clr>
        </p15:guide>
        <p15:guide id="38" pos="4505">
          <p15:clr>
            <a:srgbClr val="AFE0FF"/>
          </p15:clr>
        </p15:guide>
        <p15:guide id="39" pos="4626">
          <p15:clr>
            <a:srgbClr val="AFE0FF"/>
          </p15:clr>
        </p15:guide>
        <p15:guide id="40" pos="4747">
          <p15:clr>
            <a:srgbClr val="AFE0FF"/>
          </p15:clr>
        </p15:guide>
        <p15:guide id="41" pos="4868">
          <p15:clr>
            <a:srgbClr val="AFE0FF"/>
          </p15:clr>
        </p15:guide>
        <p15:guide id="42" pos="4988">
          <p15:clr>
            <a:srgbClr val="A4A3A4"/>
          </p15:clr>
        </p15:guide>
        <p15:guide id="43" pos="5109">
          <p15:clr>
            <a:srgbClr val="A4A3A4"/>
          </p15:clr>
        </p15:guide>
        <p15:guide id="44" pos="5230">
          <p15:clr>
            <a:srgbClr val="AFE0FF"/>
          </p15:clr>
        </p15:guide>
        <p15:guide id="45" pos="5351">
          <p15:clr>
            <a:srgbClr val="AFE0FF"/>
          </p15:clr>
        </p15:guide>
        <p15:guide id="46" pos="5472">
          <p15:clr>
            <a:srgbClr val="AFE0FF"/>
          </p15:clr>
        </p15:guide>
        <p15:guide id="47" pos="5593">
          <p15:clr>
            <a:srgbClr val="A4A3A4"/>
          </p15:clr>
        </p15:guide>
        <p15:guide id="48" pos="5714">
          <p15:clr>
            <a:srgbClr val="A4A3A4"/>
          </p15:clr>
        </p15:guide>
        <p15:guide id="49" pos="5835">
          <p15:clr>
            <a:srgbClr val="AFE0FF"/>
          </p15:clr>
        </p15:guide>
        <p15:guide id="50" pos="5956">
          <p15:clr>
            <a:srgbClr val="AFE0FF"/>
          </p15:clr>
        </p15:guide>
        <p15:guide id="51" pos="6077">
          <p15:clr>
            <a:srgbClr val="AFE0FF"/>
          </p15:clr>
        </p15:guide>
        <p15:guide id="52" pos="6198">
          <p15:clr>
            <a:srgbClr val="AFE0FF"/>
          </p15:clr>
        </p15:guide>
        <p15:guide id="53" pos="6335">
          <p15:clr>
            <a:srgbClr val="AFE0FF"/>
          </p15:clr>
        </p15:guide>
        <p15:guide id="54" pos="6440">
          <p15:clr>
            <a:srgbClr val="AFE0FF"/>
          </p15:clr>
        </p15:guide>
        <p15:guide id="55" pos="6561">
          <p15:clr>
            <a:srgbClr val="AFE0FF"/>
          </p15:clr>
        </p15:guide>
        <p15:guide id="56" pos="6682">
          <p15:clr>
            <a:srgbClr val="AFE0FF"/>
          </p15:clr>
        </p15:guide>
        <p15:guide id="57" pos="6803">
          <p15:clr>
            <a:srgbClr val="AFE0FF"/>
          </p15:clr>
        </p15:guide>
        <p15:guide id="58" pos="6924">
          <p15:clr>
            <a:srgbClr val="AFE0FF"/>
          </p15:clr>
        </p15:guide>
        <p15:guide id="59" pos="7045">
          <p15:clr>
            <a:srgbClr val="AFE0FF"/>
          </p15:clr>
        </p15:guide>
        <p15:guide id="60" pos="7165">
          <p15:clr>
            <a:srgbClr val="AFE0FF"/>
          </p15:clr>
        </p15:guide>
        <p15:guide id="61" pos="7286">
          <p15:clr>
            <a:srgbClr val="AFE0FF"/>
          </p15:clr>
        </p15:guide>
        <p15:guide id="62" pos="7407">
          <p15:clr>
            <a:srgbClr val="A4A3A4"/>
          </p15:clr>
        </p15:guide>
        <p15:guide id="65" orient="horz" pos="272">
          <p15:clr>
            <a:srgbClr val="A4A3A4"/>
          </p15:clr>
        </p15:guide>
        <p15:guide id="66" orient="horz" pos="393">
          <p15:clr>
            <a:srgbClr val="AFE0FF"/>
          </p15:clr>
        </p15:guide>
        <p15:guide id="67" orient="horz" pos="504">
          <p15:clr>
            <a:srgbClr val="AFE0FF"/>
          </p15:clr>
        </p15:guide>
        <p15:guide id="68" orient="horz" pos="637">
          <p15:clr>
            <a:srgbClr val="AFE0FF"/>
          </p15:clr>
        </p15:guide>
        <p15:guide id="69" orient="horz" pos="754">
          <p15:clr>
            <a:srgbClr val="AFE0FF"/>
          </p15:clr>
        </p15:guide>
        <p15:guide id="70" orient="horz" pos="867">
          <p15:clr>
            <a:srgbClr val="AFE0FF"/>
          </p15:clr>
        </p15:guide>
        <p15:guide id="71" orient="horz" pos="1002">
          <p15:clr>
            <a:srgbClr val="AFE0FF"/>
          </p15:clr>
        </p15:guide>
        <p15:guide id="72" orient="horz" pos="1124">
          <p15:clr>
            <a:srgbClr val="AFE0FF"/>
          </p15:clr>
        </p15:guide>
        <p15:guide id="73" orient="horz" pos="1246">
          <p15:clr>
            <a:srgbClr val="AFE0FF"/>
          </p15:clr>
        </p15:guide>
        <p15:guide id="74" orient="horz" pos="1368">
          <p15:clr>
            <a:srgbClr val="AFE0FF"/>
          </p15:clr>
        </p15:guide>
        <p15:guide id="75" orient="horz" pos="1490">
          <p15:clr>
            <a:srgbClr val="AFE0FF"/>
          </p15:clr>
        </p15:guide>
        <p15:guide id="76" orient="horz" pos="1611">
          <p15:clr>
            <a:srgbClr val="AFE0FF"/>
          </p15:clr>
        </p15:guide>
        <p15:guide id="77" orient="horz" pos="1733">
          <p15:clr>
            <a:srgbClr val="AFE0FF"/>
          </p15:clr>
        </p15:guide>
        <p15:guide id="78" orient="horz" pos="1855">
          <p15:clr>
            <a:srgbClr val="AFE0FF"/>
          </p15:clr>
        </p15:guide>
        <p15:guide id="79" orient="horz" pos="1977">
          <p15:clr>
            <a:srgbClr val="AFE0FF"/>
          </p15:clr>
        </p15:guide>
        <p15:guide id="80" orient="horz" pos="2099">
          <p15:clr>
            <a:srgbClr val="AFE0FF"/>
          </p15:clr>
        </p15:guide>
        <p15:guide id="81" orient="horz" pos="2228">
          <p15:clr>
            <a:srgbClr val="AFE0FF"/>
          </p15:clr>
        </p15:guide>
        <p15:guide id="82" orient="horz" pos="2342">
          <p15:clr>
            <a:srgbClr val="AFE0FF"/>
          </p15:clr>
        </p15:guide>
        <p15:guide id="83" orient="horz" pos="2464">
          <p15:clr>
            <a:srgbClr val="AFE0FF"/>
          </p15:clr>
        </p15:guide>
        <p15:guide id="84" orient="horz" pos="2586">
          <p15:clr>
            <a:srgbClr val="AFE0FF"/>
          </p15:clr>
        </p15:guide>
        <p15:guide id="85" orient="horz" pos="2708">
          <p15:clr>
            <a:srgbClr val="AFE0FF"/>
          </p15:clr>
        </p15:guide>
        <p15:guide id="86" orient="horz" pos="2829">
          <p15:clr>
            <a:srgbClr val="AFE0FF"/>
          </p15:clr>
        </p15:guide>
        <p15:guide id="87" orient="horz" pos="2951">
          <p15:clr>
            <a:srgbClr val="AFE0FF"/>
          </p15:clr>
        </p15:guide>
        <p15:guide id="88" orient="horz" pos="3067">
          <p15:clr>
            <a:srgbClr val="AFE0FF"/>
          </p15:clr>
        </p15:guide>
        <p15:guide id="89" orient="horz" pos="3195">
          <p15:clr>
            <a:srgbClr val="AFE0FF"/>
          </p15:clr>
        </p15:guide>
        <p15:guide id="90" orient="horz" pos="3317">
          <p15:clr>
            <a:srgbClr val="AFE0FF"/>
          </p15:clr>
        </p15:guide>
        <p15:guide id="91" orient="horz" pos="3438">
          <p15:clr>
            <a:srgbClr val="AFE0FF"/>
          </p15:clr>
        </p15:guide>
        <p15:guide id="92" orient="horz" pos="3560">
          <p15:clr>
            <a:srgbClr val="AFE0FF"/>
          </p15:clr>
        </p15:guide>
        <p15:guide id="93" orient="horz" pos="3682">
          <p15:clr>
            <a:srgbClr val="AFE0FF"/>
          </p15:clr>
        </p15:guide>
        <p15:guide id="94" orient="horz" pos="3804">
          <p15:clr>
            <a:srgbClr val="AFE0FF"/>
          </p15:clr>
        </p15:guide>
        <p15:guide id="95" orient="horz" pos="3926">
          <p15:clr>
            <a:srgbClr val="AFE0FF"/>
          </p15:clr>
        </p15:guide>
        <p15:guide id="96" pos="3719">
          <p15:clr>
            <a:srgbClr val="AFE0FF"/>
          </p15:clr>
        </p15:guide>
        <p15:guide id="97" pos="3962">
          <p15:clr>
            <a:srgbClr val="AFE0FF"/>
          </p15:clr>
        </p15:guide>
        <p15:guide id="98" orient="horz" pos="404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18.svg"/><Relationship Id="rId9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8.svg"/><Relationship Id="rId7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5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image" Target="../media/image48.svg"/><Relationship Id="rId5" Type="http://schemas.openxmlformats.org/officeDocument/2006/relationships/image" Target="../media/image17.png"/><Relationship Id="rId10" Type="http://schemas.openxmlformats.org/officeDocument/2006/relationships/image" Target="../media/image47.png"/><Relationship Id="rId4" Type="http://schemas.openxmlformats.org/officeDocument/2006/relationships/image" Target="../media/image36.svg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1.svg"/><Relationship Id="rId7" Type="http://schemas.openxmlformats.org/officeDocument/2006/relationships/image" Target="../media/image48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svg"/><Relationship Id="rId3" Type="http://schemas.openxmlformats.org/officeDocument/2006/relationships/image" Target="../media/image17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11" Type="http://schemas.microsoft.com/office/2007/relationships/hdphoto" Target="../media/hdphoto2.wdp"/><Relationship Id="rId5" Type="http://schemas.openxmlformats.org/officeDocument/2006/relationships/image" Target="../media/image43.png"/><Relationship Id="rId15" Type="http://schemas.microsoft.com/office/2007/relationships/hdphoto" Target="../media/hdphoto3.wdp"/><Relationship Id="rId10" Type="http://schemas.openxmlformats.org/officeDocument/2006/relationships/image" Target="../media/image57.png"/><Relationship Id="rId4" Type="http://schemas.openxmlformats.org/officeDocument/2006/relationships/image" Target="../media/image18.sv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3.png"/><Relationship Id="rId3" Type="http://schemas.openxmlformats.org/officeDocument/2006/relationships/image" Target="../media/image17.png"/><Relationship Id="rId7" Type="http://schemas.openxmlformats.org/officeDocument/2006/relationships/image" Target="../media/image55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11" Type="http://schemas.openxmlformats.org/officeDocument/2006/relationships/image" Target="../media/image61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18.svg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6.png"/><Relationship Id="rId3" Type="http://schemas.openxmlformats.org/officeDocument/2006/relationships/image" Target="../media/image17.png"/><Relationship Id="rId7" Type="http://schemas.openxmlformats.org/officeDocument/2006/relationships/image" Target="../media/image56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11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65.png"/><Relationship Id="rId4" Type="http://schemas.openxmlformats.org/officeDocument/2006/relationships/image" Target="../media/image18.svg"/><Relationship Id="rId9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4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8.svg"/><Relationship Id="rId7" Type="http://schemas.openxmlformats.org/officeDocument/2006/relationships/image" Target="../media/image41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3.png"/><Relationship Id="rId11" Type="http://schemas.microsoft.com/office/2007/relationships/hdphoto" Target="../media/hdphoto6.wdp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microsoft.com/office/2007/relationships/hdphoto" Target="../media/hdphoto4.wdp"/><Relationship Id="rId9" Type="http://schemas.microsoft.com/office/2007/relationships/hdphoto" Target="../media/hdphoto5.wdp"/><Relationship Id="rId14" Type="http://schemas.openxmlformats.org/officeDocument/2006/relationships/image" Target="../media/image89.sv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image" Target="../media/image100.png"/><Relationship Id="rId26" Type="http://schemas.microsoft.com/office/2007/relationships/hdphoto" Target="../media/hdphoto13.wdp"/><Relationship Id="rId39" Type="http://schemas.microsoft.com/office/2007/relationships/hdphoto" Target="../media/hdphoto17.wdp"/><Relationship Id="rId21" Type="http://schemas.openxmlformats.org/officeDocument/2006/relationships/image" Target="../media/image102.png"/><Relationship Id="rId34" Type="http://schemas.openxmlformats.org/officeDocument/2006/relationships/image" Target="../media/image109.png"/><Relationship Id="rId42" Type="http://schemas.openxmlformats.org/officeDocument/2006/relationships/image" Target="../media/image114.png"/><Relationship Id="rId47" Type="http://schemas.openxmlformats.org/officeDocument/2006/relationships/image" Target="../media/image88.png"/><Relationship Id="rId50" Type="http://schemas.openxmlformats.org/officeDocument/2006/relationships/image" Target="../media/image119.svg"/><Relationship Id="rId7" Type="http://schemas.microsoft.com/office/2007/relationships/hdphoto" Target="../media/hdphoto7.wdp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99.png"/><Relationship Id="rId29" Type="http://schemas.openxmlformats.org/officeDocument/2006/relationships/image" Target="../media/image80.png"/><Relationship Id="rId11" Type="http://schemas.microsoft.com/office/2007/relationships/hdphoto" Target="../media/hdphoto4.wdp"/><Relationship Id="rId24" Type="http://schemas.microsoft.com/office/2007/relationships/hdphoto" Target="../media/hdphoto12.wdp"/><Relationship Id="rId32" Type="http://schemas.openxmlformats.org/officeDocument/2006/relationships/image" Target="../media/image108.png"/><Relationship Id="rId37" Type="http://schemas.openxmlformats.org/officeDocument/2006/relationships/image" Target="../media/image82.png"/><Relationship Id="rId40" Type="http://schemas.openxmlformats.org/officeDocument/2006/relationships/image" Target="../media/image112.png"/><Relationship Id="rId45" Type="http://schemas.openxmlformats.org/officeDocument/2006/relationships/image" Target="../media/image117.png"/><Relationship Id="rId53" Type="http://schemas.openxmlformats.org/officeDocument/2006/relationships/image" Target="../media/image121.png"/><Relationship Id="rId5" Type="http://schemas.openxmlformats.org/officeDocument/2006/relationships/image" Target="../media/image92.png"/><Relationship Id="rId10" Type="http://schemas.openxmlformats.org/officeDocument/2006/relationships/image" Target="../media/image81.png"/><Relationship Id="rId19" Type="http://schemas.microsoft.com/office/2007/relationships/hdphoto" Target="../media/hdphoto10.wdp"/><Relationship Id="rId31" Type="http://schemas.microsoft.com/office/2007/relationships/hdphoto" Target="../media/hdphoto14.wdp"/><Relationship Id="rId44" Type="http://schemas.openxmlformats.org/officeDocument/2006/relationships/image" Target="../media/image116.png"/><Relationship Id="rId52" Type="http://schemas.openxmlformats.org/officeDocument/2006/relationships/image" Target="../media/image120.png"/><Relationship Id="rId4" Type="http://schemas.openxmlformats.org/officeDocument/2006/relationships/image" Target="../media/image91.svg"/><Relationship Id="rId9" Type="http://schemas.openxmlformats.org/officeDocument/2006/relationships/image" Target="../media/image95.jpeg"/><Relationship Id="rId14" Type="http://schemas.microsoft.com/office/2007/relationships/hdphoto" Target="../media/hdphoto8.wdp"/><Relationship Id="rId22" Type="http://schemas.microsoft.com/office/2007/relationships/hdphoto" Target="../media/hdphoto11.wdp"/><Relationship Id="rId27" Type="http://schemas.openxmlformats.org/officeDocument/2006/relationships/image" Target="../media/image105.png"/><Relationship Id="rId30" Type="http://schemas.openxmlformats.org/officeDocument/2006/relationships/image" Target="../media/image107.png"/><Relationship Id="rId35" Type="http://schemas.openxmlformats.org/officeDocument/2006/relationships/image" Target="../media/image110.png"/><Relationship Id="rId43" Type="http://schemas.openxmlformats.org/officeDocument/2006/relationships/image" Target="../media/image115.png"/><Relationship Id="rId48" Type="http://schemas.openxmlformats.org/officeDocument/2006/relationships/image" Target="../media/image89.svg"/><Relationship Id="rId8" Type="http://schemas.openxmlformats.org/officeDocument/2006/relationships/image" Target="../media/image94.png"/><Relationship Id="rId51" Type="http://schemas.openxmlformats.org/officeDocument/2006/relationships/image" Target="../media/image84.png"/><Relationship Id="rId3" Type="http://schemas.openxmlformats.org/officeDocument/2006/relationships/image" Target="../media/image90.png"/><Relationship Id="rId12" Type="http://schemas.openxmlformats.org/officeDocument/2006/relationships/image" Target="../media/image96.jpeg"/><Relationship Id="rId17" Type="http://schemas.microsoft.com/office/2007/relationships/hdphoto" Target="../media/hdphoto9.wdp"/><Relationship Id="rId25" Type="http://schemas.openxmlformats.org/officeDocument/2006/relationships/image" Target="../media/image104.png"/><Relationship Id="rId33" Type="http://schemas.microsoft.com/office/2007/relationships/hdphoto" Target="../media/hdphoto15.wdp"/><Relationship Id="rId38" Type="http://schemas.openxmlformats.org/officeDocument/2006/relationships/image" Target="../media/image111.png"/><Relationship Id="rId46" Type="http://schemas.microsoft.com/office/2007/relationships/hdphoto" Target="../media/hdphoto18.wdp"/><Relationship Id="rId20" Type="http://schemas.openxmlformats.org/officeDocument/2006/relationships/image" Target="../media/image101.png"/><Relationship Id="rId41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15" Type="http://schemas.openxmlformats.org/officeDocument/2006/relationships/image" Target="../media/image98.png"/><Relationship Id="rId23" Type="http://schemas.openxmlformats.org/officeDocument/2006/relationships/image" Target="../media/image103.png"/><Relationship Id="rId28" Type="http://schemas.openxmlformats.org/officeDocument/2006/relationships/image" Target="../media/image106.svg"/><Relationship Id="rId36" Type="http://schemas.microsoft.com/office/2007/relationships/hdphoto" Target="../media/hdphoto16.wdp"/><Relationship Id="rId49" Type="http://schemas.openxmlformats.org/officeDocument/2006/relationships/image" Target="../media/image11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6.wdp"/><Relationship Id="rId13" Type="http://schemas.openxmlformats.org/officeDocument/2006/relationships/image" Target="../media/image59.svg"/><Relationship Id="rId18" Type="http://schemas.openxmlformats.org/officeDocument/2006/relationships/image" Target="../media/image128.png"/><Relationship Id="rId3" Type="http://schemas.openxmlformats.org/officeDocument/2006/relationships/image" Target="../media/image123.png"/><Relationship Id="rId21" Type="http://schemas.openxmlformats.org/officeDocument/2006/relationships/image" Target="../media/image131.png"/><Relationship Id="rId7" Type="http://schemas.openxmlformats.org/officeDocument/2006/relationships/image" Target="../media/image110.png"/><Relationship Id="rId12" Type="http://schemas.openxmlformats.org/officeDocument/2006/relationships/image" Target="../media/image58.png"/><Relationship Id="rId17" Type="http://schemas.microsoft.com/office/2007/relationships/hdphoto" Target="../media/hdphoto19.wdp"/><Relationship Id="rId2" Type="http://schemas.openxmlformats.org/officeDocument/2006/relationships/image" Target="../media/image122.png"/><Relationship Id="rId16" Type="http://schemas.openxmlformats.org/officeDocument/2006/relationships/image" Target="../media/image127.png"/><Relationship Id="rId20" Type="http://schemas.openxmlformats.org/officeDocument/2006/relationships/image" Target="../media/image130.gi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5.svg"/><Relationship Id="rId11" Type="http://schemas.openxmlformats.org/officeDocument/2006/relationships/image" Target="../media/image64.png"/><Relationship Id="rId5" Type="http://schemas.openxmlformats.org/officeDocument/2006/relationships/image" Target="../media/image124.png"/><Relationship Id="rId15" Type="http://schemas.openxmlformats.org/officeDocument/2006/relationships/image" Target="../media/image56.png"/><Relationship Id="rId10" Type="http://schemas.openxmlformats.org/officeDocument/2006/relationships/image" Target="../media/image55.png"/><Relationship Id="rId19" Type="http://schemas.openxmlformats.org/officeDocument/2006/relationships/image" Target="../media/image129.png"/><Relationship Id="rId4" Type="http://schemas.openxmlformats.org/officeDocument/2006/relationships/image" Target="../media/image46.png"/><Relationship Id="rId9" Type="http://schemas.openxmlformats.org/officeDocument/2006/relationships/image" Target="../media/image62.png"/><Relationship Id="rId14" Type="http://schemas.openxmlformats.org/officeDocument/2006/relationships/image" Target="../media/image126.png"/><Relationship Id="rId22" Type="http://schemas.microsoft.com/office/2007/relationships/hdphoto" Target="../media/hdphoto20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vvereshchagin@nota.tec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19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23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sv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BD038B75-5F04-7CA0-E6A1-3B4F3F9DD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407" y="1754477"/>
            <a:ext cx="8482112" cy="307777"/>
          </a:xfrm>
        </p:spPr>
        <p:txBody>
          <a:bodyPr/>
          <a:lstStyle/>
          <a:p>
            <a:r>
              <a:rPr lang="ru-RU" sz="2800" dirty="0"/>
              <a:t>Технологии больших идей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146803D3-FFAE-9BD2-64CF-9A5C08E7F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07" y="394505"/>
            <a:ext cx="9446918" cy="1523357"/>
          </a:xfrm>
        </p:spPr>
        <p:txBody>
          <a:bodyPr/>
          <a:lstStyle/>
          <a:p>
            <a:r>
              <a:rPr lang="ru-RU" sz="10000" dirty="0"/>
              <a:t>ИТ-холдинг Т1</a:t>
            </a:r>
          </a:p>
        </p:txBody>
      </p:sp>
    </p:spTree>
    <p:extLst>
      <p:ext uri="{BB962C8B-B14F-4D97-AF65-F5344CB8AC3E}">
        <p14:creationId xmlns:p14="http://schemas.microsoft.com/office/powerpoint/2010/main" val="1708509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</p:spPr>
        <p:txBody>
          <a:bodyPr/>
          <a:lstStyle/>
          <a:p>
            <a:r>
              <a:rPr lang="ru-RU" dirty="0"/>
              <a:t>Ключевые компетенции в </a:t>
            </a:r>
            <a:r>
              <a:rPr lang="en-US" dirty="0"/>
              <a:t>SAP</a:t>
            </a:r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A71AC5-8143-7A96-28F1-FFD454118226}"/>
              </a:ext>
            </a:extLst>
          </p:cNvPr>
          <p:cNvSpPr/>
          <p:nvPr/>
        </p:nvSpPr>
        <p:spPr>
          <a:xfrm>
            <a:off x="431871" y="1196976"/>
            <a:ext cx="4168800" cy="4139300"/>
          </a:xfrm>
          <a:prstGeom prst="roundRect">
            <a:avLst>
              <a:gd name="adj" fmla="val 29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1"/>
                </a:solidFill>
              </a:rPr>
              <a:t>Опыт проектной </a:t>
            </a:r>
            <a:br>
              <a:rPr lang="ru-RU" sz="1600" b="1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bg1"/>
                </a:solidFill>
              </a:rPr>
              <a:t>команды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3A9AA7D-79FF-3164-E313-FC6F0B4C7B70}"/>
              </a:ext>
            </a:extLst>
          </p:cNvPr>
          <p:cNvSpPr/>
          <p:nvPr/>
        </p:nvSpPr>
        <p:spPr>
          <a:xfrm>
            <a:off x="4751388" y="1196975"/>
            <a:ext cx="7007225" cy="5219700"/>
          </a:xfrm>
          <a:prstGeom prst="roundRect">
            <a:avLst>
              <a:gd name="adj" fmla="val 1764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Комплексное сопровождение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существующих решений заказчика</a:t>
            </a:r>
          </a:p>
          <a:p>
            <a:pPr marL="0" lvl="1">
              <a:spcAft>
                <a:spcPts val="600"/>
              </a:spcAft>
            </a:pPr>
            <a:endParaRPr lang="ru-RU" b="1" dirty="0">
              <a:solidFill>
                <a:schemeClr val="bg2"/>
              </a:solidFill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536A5232-3A86-5591-FFD5-5203A93392C1}"/>
              </a:ext>
            </a:extLst>
          </p:cNvPr>
          <p:cNvSpPr/>
          <p:nvPr/>
        </p:nvSpPr>
        <p:spPr>
          <a:xfrm>
            <a:off x="431871" y="5486400"/>
            <a:ext cx="4168800" cy="941696"/>
          </a:xfrm>
          <a:prstGeom prst="roundRect">
            <a:avLst>
              <a:gd name="adj" fmla="val 130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 indent="0">
              <a:lnSpc>
                <a:spcPct val="100000"/>
              </a:lnSpc>
              <a:spcAft>
                <a:spcPts val="1200"/>
              </a:spcAft>
              <a:defRPr/>
            </a:pPr>
            <a:r>
              <a:rPr lang="ru-RU" sz="1400" b="1" dirty="0">
                <a:solidFill>
                  <a:schemeClr val="tx1"/>
                </a:solidFill>
                <a:sym typeface="Proxima Nova"/>
              </a:rPr>
              <a:t>Флагманское </a:t>
            </a:r>
            <a:br>
              <a:rPr lang="ru-RU" sz="1400" b="1" dirty="0">
                <a:solidFill>
                  <a:schemeClr val="tx1"/>
                </a:solidFill>
                <a:sym typeface="Proxima Nova"/>
              </a:rPr>
            </a:br>
            <a:r>
              <a:rPr lang="ru-RU" sz="1400" b="1" dirty="0">
                <a:solidFill>
                  <a:schemeClr val="tx1"/>
                </a:solidFill>
                <a:sym typeface="Proxima Nova"/>
              </a:rPr>
              <a:t>решение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1FFC-04E6-8F6F-611B-8B20992339E2}"/>
              </a:ext>
            </a:extLst>
          </p:cNvPr>
          <p:cNvSpPr txBox="1"/>
          <p:nvPr/>
        </p:nvSpPr>
        <p:spPr>
          <a:xfrm>
            <a:off x="621180" y="1937081"/>
            <a:ext cx="3704300" cy="2477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Консалтинг и автоматизация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внутренних процессов</a:t>
            </a:r>
            <a:endParaRPr lang="en-US" sz="1200" b="1" dirty="0">
              <a:solidFill>
                <a:schemeClr val="bg1"/>
              </a:solidFill>
            </a:endParaRP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endParaRPr lang="ru-RU" sz="1200" b="1" dirty="0">
              <a:solidFill>
                <a:schemeClr val="bg1"/>
              </a:solidFill>
            </a:endParaRP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Комплексное решение по управлению финансами, финансовому и управленческому учёту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Управление закупками, запасами и сбытом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Управление логистическими процессами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Единая система по управлению персоналом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Повышение эффективности деятельности </a:t>
            </a:r>
            <a:r>
              <a:rPr lang="en" sz="1000" dirty="0">
                <a:solidFill>
                  <a:schemeClr val="bg1"/>
                </a:solidFill>
              </a:rPr>
              <a:t>HR-</a:t>
            </a:r>
            <a:r>
              <a:rPr lang="ru-RU" sz="1000" dirty="0">
                <a:solidFill>
                  <a:schemeClr val="bg1"/>
                </a:solidFill>
              </a:rPr>
              <a:t>службы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Налоговый мониторинг (</a:t>
            </a:r>
            <a:r>
              <a:rPr lang="en" sz="1000" dirty="0">
                <a:solidFill>
                  <a:schemeClr val="bg1"/>
                </a:solidFill>
              </a:rPr>
              <a:t>SAP / </a:t>
            </a:r>
            <a:r>
              <a:rPr lang="ru-RU" sz="1000" dirty="0">
                <a:solidFill>
                  <a:schemeClr val="bg1"/>
                </a:solidFill>
              </a:rPr>
              <a:t>собственное решение)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Управление недвижимостью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Планирование и бюджетирование 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Бизнес-аналитика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CE21D7-E1A9-04C9-E643-09EC1F8CB2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6566" y="1320662"/>
            <a:ext cx="412604" cy="412604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A14D70-11F0-3303-625E-6B67197F845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37396" y="5708962"/>
            <a:ext cx="1002592" cy="496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70016-EE63-CEB9-2579-5E54086BC7B1}"/>
              </a:ext>
            </a:extLst>
          </p:cNvPr>
          <p:cNvSpPr txBox="1"/>
          <p:nvPr/>
        </p:nvSpPr>
        <p:spPr>
          <a:xfrm>
            <a:off x="7827198" y="1937081"/>
            <a:ext cx="3323023" cy="907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Предоставление собственных ресурсов под отдельные потребности заказчика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Сертифицированные и опытные специалисты </a:t>
            </a:r>
            <a:br>
              <a:rPr lang="ru-RU" altLang="ru-RU" sz="1000" dirty="0"/>
            </a:br>
            <a:r>
              <a:rPr lang="ru-RU" altLang="ru-RU" sz="1000" dirty="0"/>
              <a:t>различного профиля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Гибкая система сотрудничества (T&amp;M/</a:t>
            </a:r>
            <a:r>
              <a:rPr lang="ru-RU" altLang="ru-RU" sz="1000" dirty="0" err="1"/>
              <a:t>Fix</a:t>
            </a:r>
            <a:r>
              <a:rPr lang="ru-RU" altLang="ru-RU" sz="1000" dirty="0"/>
              <a:t>/др.)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B55B7-66D9-996C-8684-8BCC32A5B291}"/>
              </a:ext>
            </a:extLst>
          </p:cNvPr>
          <p:cNvSpPr txBox="1"/>
          <p:nvPr/>
        </p:nvSpPr>
        <p:spPr>
          <a:xfrm>
            <a:off x="4933872" y="1937081"/>
            <a:ext cx="2940886" cy="1069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Оказание услуг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Все линии поддержки (24/7/365)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Доработки системы любой сложности (</a:t>
            </a:r>
            <a:r>
              <a:rPr lang="en" sz="1000" dirty="0"/>
              <a:t>ABAP/Fiori/PI)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Оптимизация и повышение производительности системы + </a:t>
            </a:r>
            <a:r>
              <a:rPr lang="en" sz="1000" dirty="0"/>
              <a:t>BASIS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FF21E-D525-8627-5B3A-8178BE27AA83}"/>
              </a:ext>
            </a:extLst>
          </p:cNvPr>
          <p:cNvSpPr txBox="1"/>
          <p:nvPr/>
        </p:nvSpPr>
        <p:spPr>
          <a:xfrm>
            <a:off x="7827198" y="3168431"/>
            <a:ext cx="3942406" cy="91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Методология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Сближение учётов по РСБУ, МСФО </a:t>
            </a:r>
            <a:br>
              <a:rPr lang="ru-RU" sz="1000" dirty="0"/>
            </a:br>
            <a:r>
              <a:rPr lang="ru-RU" sz="1000" dirty="0"/>
              <a:t>и управленческого учёта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Разработка единого плана счетов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Оптимизация процесса закрытия периода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2023C-A508-27FD-0C75-9D3C5A85CE23}"/>
              </a:ext>
            </a:extLst>
          </p:cNvPr>
          <p:cNvSpPr txBox="1"/>
          <p:nvPr/>
        </p:nvSpPr>
        <p:spPr>
          <a:xfrm>
            <a:off x="4933872" y="3168431"/>
            <a:ext cx="2354032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Автоматизация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Бухгалтерского и налогового учётов (</a:t>
            </a:r>
            <a:r>
              <a:rPr lang="en" sz="1000" dirty="0"/>
              <a:t>FI, FI-AA, FI-SL, ACR)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Управления имуществом (</a:t>
            </a:r>
            <a:r>
              <a:rPr lang="en" sz="1000" dirty="0"/>
              <a:t>RE-FX)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Управленческого учёта (</a:t>
            </a:r>
            <a:r>
              <a:rPr lang="en" sz="1000" dirty="0"/>
              <a:t>CO)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Управления платежами </a:t>
            </a:r>
            <a:br>
              <a:rPr lang="ru-RU" sz="1000" dirty="0"/>
            </a:br>
            <a:r>
              <a:rPr lang="ru-RU" sz="1000" dirty="0"/>
              <a:t>и финансовыми сделками </a:t>
            </a:r>
            <a:br>
              <a:rPr lang="ru-RU" sz="1000" dirty="0"/>
            </a:br>
            <a:r>
              <a:rPr lang="ru-RU" sz="1000" dirty="0"/>
              <a:t>(</a:t>
            </a:r>
            <a:r>
              <a:rPr lang="en" sz="1000" dirty="0"/>
              <a:t>FI-BL, FSCM)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Управления бюджетом (</a:t>
            </a:r>
            <a:r>
              <a:rPr lang="en" sz="1000" dirty="0"/>
              <a:t>FI-FM)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Управления договорами (</a:t>
            </a:r>
            <a:r>
              <a:rPr lang="en" sz="1000" dirty="0"/>
              <a:t>RCM)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56FB197-8245-C90A-F1CB-C82A2E5D70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45690" y="3698543"/>
            <a:ext cx="3305032" cy="2715905"/>
          </a:xfrm>
          <a:prstGeom prst="roundRect">
            <a:avLst>
              <a:gd name="adj" fmla="val 4104"/>
            </a:avLst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A2B611-EA36-6703-3C81-C1BE8DB53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227665" y="1332217"/>
            <a:ext cx="416790" cy="4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12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</p:spPr>
        <p:txBody>
          <a:bodyPr/>
          <a:lstStyle/>
          <a:p>
            <a:r>
              <a:rPr lang="ru-RU" dirty="0"/>
              <a:t>Аналитические платформы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A71AC5-8143-7A96-28F1-FFD454118226}"/>
              </a:ext>
            </a:extLst>
          </p:cNvPr>
          <p:cNvSpPr/>
          <p:nvPr/>
        </p:nvSpPr>
        <p:spPr>
          <a:xfrm>
            <a:off x="431871" y="1196976"/>
            <a:ext cx="4168800" cy="2665340"/>
          </a:xfrm>
          <a:prstGeom prst="roundRect">
            <a:avLst>
              <a:gd name="adj" fmla="val 448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1"/>
                </a:solidFill>
              </a:rPr>
              <a:t>Опыт проектной </a:t>
            </a:r>
            <a:br>
              <a:rPr lang="ru-RU" sz="1600" b="1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bg1"/>
                </a:solidFill>
              </a:rPr>
              <a:t>команды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3A9AA7D-79FF-3164-E313-FC6F0B4C7B70}"/>
              </a:ext>
            </a:extLst>
          </p:cNvPr>
          <p:cNvSpPr/>
          <p:nvPr/>
        </p:nvSpPr>
        <p:spPr>
          <a:xfrm>
            <a:off x="4751388" y="1196975"/>
            <a:ext cx="7007225" cy="5219700"/>
          </a:xfrm>
          <a:prstGeom prst="roundRect">
            <a:avLst>
              <a:gd name="adj" fmla="val 1764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Комплексное решение для финансового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планирования и анализа</a:t>
            </a:r>
          </a:p>
          <a:p>
            <a:pPr marL="0" lvl="1">
              <a:spcAft>
                <a:spcPts val="600"/>
              </a:spcAft>
            </a:pPr>
            <a:endParaRPr lang="ru-RU" b="1" dirty="0">
              <a:solidFill>
                <a:schemeClr val="bg2"/>
              </a:solidFill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536A5232-3A86-5591-FFD5-5203A93392C1}"/>
              </a:ext>
            </a:extLst>
          </p:cNvPr>
          <p:cNvSpPr/>
          <p:nvPr/>
        </p:nvSpPr>
        <p:spPr>
          <a:xfrm>
            <a:off x="431871" y="4004675"/>
            <a:ext cx="4168800" cy="2412000"/>
          </a:xfrm>
          <a:prstGeom prst="roundRect">
            <a:avLst>
              <a:gd name="adj" fmla="val 440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 indent="0">
              <a:lnSpc>
                <a:spcPct val="100000"/>
              </a:lnSpc>
              <a:spcAft>
                <a:spcPts val="1200"/>
              </a:spcAft>
              <a:defRPr/>
            </a:pPr>
            <a:r>
              <a:rPr lang="ru-RU" sz="1400" b="1" dirty="0">
                <a:solidFill>
                  <a:schemeClr val="tx1"/>
                </a:solidFill>
                <a:sym typeface="Proxima Nova"/>
              </a:rPr>
              <a:t>Основные флагманские </a:t>
            </a:r>
            <a:br>
              <a:rPr lang="ru-RU" sz="1400" b="1" dirty="0">
                <a:solidFill>
                  <a:schemeClr val="tx1"/>
                </a:solidFill>
                <a:sym typeface="Proxima Nova"/>
              </a:rPr>
            </a:br>
            <a:r>
              <a:rPr lang="ru-RU" sz="1400" b="1" dirty="0">
                <a:solidFill>
                  <a:schemeClr val="tx1"/>
                </a:solidFill>
                <a:sym typeface="Proxima Nova"/>
              </a:rPr>
              <a:t>решения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1FFC-04E6-8F6F-611B-8B20992339E2}"/>
              </a:ext>
            </a:extLst>
          </p:cNvPr>
          <p:cNvSpPr txBox="1"/>
          <p:nvPr/>
        </p:nvSpPr>
        <p:spPr>
          <a:xfrm>
            <a:off x="621180" y="1937081"/>
            <a:ext cx="2845352" cy="6848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Компетенции</a:t>
            </a:r>
          </a:p>
          <a:p>
            <a:pPr marL="171450" indent="-171450" fontAlgn="b"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</a:rPr>
              <a:t>Методология, бизнес-анализ</a:t>
            </a:r>
          </a:p>
          <a:p>
            <a:pPr marL="171450" indent="-171450" fontAlgn="b"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</a:rPr>
              <a:t>Проектирование, разработка и внедрение</a:t>
            </a:r>
          </a:p>
          <a:p>
            <a:pPr marL="171450" indent="-171450" fontAlgn="b"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</a:rPr>
              <a:t>Сопровождение и развитие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CE21D7-E1A9-04C9-E643-09EC1F8CB2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36566" y="1320662"/>
            <a:ext cx="412604" cy="41260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A2B611-EA36-6703-3C81-C1BE8DB530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7665" y="1332217"/>
            <a:ext cx="416790" cy="416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479748-A3E7-3F86-9B0D-7EDDF3EC54D3}"/>
              </a:ext>
            </a:extLst>
          </p:cNvPr>
          <p:cNvSpPr txBox="1"/>
          <p:nvPr/>
        </p:nvSpPr>
        <p:spPr>
          <a:xfrm>
            <a:off x="609807" y="2826460"/>
            <a:ext cx="2845352" cy="838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Реализуемые проекты</a:t>
            </a:r>
          </a:p>
          <a:p>
            <a:pPr marL="171450" indent="-171450" fontAlgn="b"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</a:rPr>
              <a:t>Планирование и бюджетирование</a:t>
            </a:r>
          </a:p>
          <a:p>
            <a:pPr marL="171450" indent="-171450" fontAlgn="b"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</a:rPr>
              <a:t>Финансовая и управленческая консолидация</a:t>
            </a:r>
          </a:p>
          <a:p>
            <a:pPr marL="171450" indent="-171450" fontAlgn="b"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</a:rPr>
              <a:t>Бизнес-аналитика и отчётность</a:t>
            </a:r>
          </a:p>
          <a:p>
            <a:pPr marL="171450" indent="-171450" fontAlgn="b"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</a:rPr>
              <a:t>Хранилища данных, НСИ, интеграция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72581BE-DCF2-F4E9-20A1-AD76A1262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773450" y="5018887"/>
            <a:ext cx="1433178" cy="35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Optimacros | Mavericka | Планирование">
            <a:extLst>
              <a:ext uri="{FF2B5EF4-FFF2-40B4-BE49-F238E27FC236}">
                <a16:creationId xmlns:a16="http://schemas.microsoft.com/office/drawing/2014/main" id="{DFEEEB48-3157-0F09-ACAF-C2D7E5DEF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627" y="5680933"/>
            <a:ext cx="1624843" cy="49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1795D27-ADAB-134C-A2BB-71441BCC676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6406" y="4983627"/>
            <a:ext cx="820257" cy="400085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29661D0B-C9F8-F684-433A-3E0577C68831}"/>
              </a:ext>
            </a:extLst>
          </p:cNvPr>
          <p:cNvSpPr txBox="1">
            <a:spLocks/>
          </p:cNvSpPr>
          <p:nvPr/>
        </p:nvSpPr>
        <p:spPr>
          <a:xfrm>
            <a:off x="6882082" y="3119288"/>
            <a:ext cx="3281318" cy="826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ru-RU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1400">
                <a:solidFill>
                  <a:srgbClr val="1F497D">
                    <a:lumMod val="75000"/>
                  </a:srgbClr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285750" indent="-285750" defTabSz="1219170" fontAlgn="base"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ru-RU" sz="1100" dirty="0">
              <a:solidFill>
                <a:srgbClr val="FFFFFF"/>
              </a:solidFill>
              <a:latin typeface="ALS Hauss" panose="00000500000000000000" pitchFamily="50" charset="0"/>
            </a:endParaRPr>
          </a:p>
        </p:txBody>
      </p:sp>
      <p:sp>
        <p:nvSpPr>
          <p:cNvPr id="27" name="Блок-схема: узел 50">
            <a:extLst>
              <a:ext uri="{FF2B5EF4-FFF2-40B4-BE49-F238E27FC236}">
                <a16:creationId xmlns:a16="http://schemas.microsoft.com/office/drawing/2014/main" id="{A0FEBD68-D84D-674B-82C8-3028181AD23D}"/>
              </a:ext>
            </a:extLst>
          </p:cNvPr>
          <p:cNvSpPr>
            <a:spLocks noChangeAspect="1"/>
          </p:cNvSpPr>
          <p:nvPr/>
        </p:nvSpPr>
        <p:spPr>
          <a:xfrm>
            <a:off x="5164435" y="2428891"/>
            <a:ext cx="3667608" cy="3670630"/>
          </a:xfrm>
          <a:prstGeom prst="flowChartConnector">
            <a:avLst/>
          </a:prstGeom>
          <a:noFill/>
          <a:ln w="22225" cap="flat" cmpd="sng" algn="ctr">
            <a:solidFill>
              <a:schemeClr val="accent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Блок-схема: узел 51">
            <a:extLst>
              <a:ext uri="{FF2B5EF4-FFF2-40B4-BE49-F238E27FC236}">
                <a16:creationId xmlns:a16="http://schemas.microsoft.com/office/drawing/2014/main" id="{2B30442C-E0BB-3073-77CD-F08D2EF61B3D}"/>
              </a:ext>
            </a:extLst>
          </p:cNvPr>
          <p:cNvSpPr>
            <a:spLocks noChangeAspect="1"/>
          </p:cNvSpPr>
          <p:nvPr/>
        </p:nvSpPr>
        <p:spPr>
          <a:xfrm>
            <a:off x="7728272" y="2428891"/>
            <a:ext cx="3667608" cy="3670630"/>
          </a:xfrm>
          <a:prstGeom prst="flowChartConnector">
            <a:avLst/>
          </a:prstGeom>
          <a:noFill/>
          <a:ln w="22225" cap="flat" cmpd="sng" algn="ctr">
            <a:solidFill>
              <a:schemeClr val="bg2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3C97956-D7FF-50B9-0F45-C9988A125CEE}"/>
              </a:ext>
            </a:extLst>
          </p:cNvPr>
          <p:cNvSpPr/>
          <p:nvPr/>
        </p:nvSpPr>
        <p:spPr>
          <a:xfrm>
            <a:off x="9043205" y="3402432"/>
            <a:ext cx="1902299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</a:rPr>
              <a:t>Операционный </a:t>
            </a:r>
            <a:b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</a:rPr>
            </a:b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</a:rPr>
              <a:t>и стратегический анализ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</a:rPr>
              <a:t>Регламентированная отчётность</a:t>
            </a: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</a:rPr>
              <a:t>Расширенные возможности визуализации</a:t>
            </a: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90BF5C07-75BC-390E-8A8B-2C486F46E43C}"/>
              </a:ext>
            </a:extLst>
          </p:cNvPr>
          <p:cNvSpPr/>
          <p:nvPr/>
        </p:nvSpPr>
        <p:spPr>
          <a:xfrm>
            <a:off x="5541674" y="3363960"/>
            <a:ext cx="203283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600"/>
              </a:spcAft>
              <a:buClr>
                <a:schemeClr val="accent2"/>
              </a:buClr>
              <a:buFont typeface="Системный шрифт, обычный"/>
              <a:buChar char="+"/>
            </a:pPr>
            <a:r>
              <a:rPr lang="ru-RU" sz="1200" kern="0" dirty="0">
                <a:solidFill>
                  <a:srgbClr val="353535"/>
                </a:solidFill>
              </a:rPr>
              <a:t>Ввод и хранение данных</a:t>
            </a:r>
          </a:p>
          <a:p>
            <a:pPr marL="171450" indent="-171450">
              <a:spcAft>
                <a:spcPts val="600"/>
              </a:spcAft>
              <a:buClr>
                <a:schemeClr val="accent2"/>
              </a:buClr>
              <a:buFont typeface="Системный шрифт, обычный"/>
              <a:buChar char="+"/>
            </a:pPr>
            <a:r>
              <a:rPr lang="ru-RU" sz="1200" kern="0" dirty="0">
                <a:solidFill>
                  <a:srgbClr val="353535"/>
                </a:solidFill>
              </a:rPr>
              <a:t>Моделирование</a:t>
            </a:r>
          </a:p>
          <a:p>
            <a:pPr marL="171450" indent="-171450">
              <a:spcAft>
                <a:spcPts val="600"/>
              </a:spcAft>
              <a:buClr>
                <a:schemeClr val="accent2"/>
              </a:buClr>
              <a:buFont typeface="Системный шрифт, обычный"/>
              <a:buChar char="+"/>
            </a:pPr>
            <a:r>
              <a:rPr lang="ru-RU" sz="1200" kern="0" dirty="0">
                <a:solidFill>
                  <a:srgbClr val="353535"/>
                </a:solidFill>
              </a:rPr>
              <a:t>Регламентированное управление данными (</a:t>
            </a:r>
            <a:r>
              <a:rPr lang="en-US" sz="1200" kern="0" dirty="0">
                <a:solidFill>
                  <a:srgbClr val="353535"/>
                </a:solidFill>
              </a:rPr>
              <a:t>Workflow</a:t>
            </a:r>
            <a:r>
              <a:rPr lang="ru-RU" sz="1200" kern="0" dirty="0">
                <a:solidFill>
                  <a:srgbClr val="353535"/>
                </a:solidFill>
              </a:rPr>
              <a:t>)</a:t>
            </a:r>
          </a:p>
          <a:p>
            <a:pPr marL="171450" indent="-171450">
              <a:spcAft>
                <a:spcPts val="600"/>
              </a:spcAft>
              <a:buClr>
                <a:schemeClr val="accent2"/>
              </a:buClr>
              <a:buFont typeface="Системный шрифт, обычный"/>
              <a:buChar char="+"/>
            </a:pPr>
            <a:r>
              <a:rPr lang="ru-RU" sz="1200" kern="0" dirty="0">
                <a:solidFill>
                  <a:srgbClr val="353535"/>
                </a:solidFill>
              </a:rPr>
              <a:t>Изменение логики расчётов</a:t>
            </a:r>
          </a:p>
        </p:txBody>
      </p:sp>
      <p:sp>
        <p:nvSpPr>
          <p:cNvPr id="31" name="Text Box 10">
            <a:extLst>
              <a:ext uri="{FF2B5EF4-FFF2-40B4-BE49-F238E27FC236}">
                <a16:creationId xmlns:a16="http://schemas.microsoft.com/office/drawing/2014/main" id="{1A5D21CC-3784-CABE-E9DB-C6DDBAA21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3643" y="2347378"/>
            <a:ext cx="1096376" cy="412041"/>
          </a:xfrm>
          <a:prstGeom prst="rect">
            <a:avLst/>
          </a:prstGeom>
          <a:solidFill>
            <a:srgbClr val="D8F4FF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400" b="1" i="0" u="none" strike="noStrike" kern="0" cap="none" spc="0" normalizeH="0" baseline="0" noProof="0" dirty="0">
                <a:ln w="0"/>
                <a:solidFill>
                  <a:schemeClr val="accent2"/>
                </a:solidFill>
                <a:uLnTx/>
                <a:uFillTx/>
                <a:cs typeface="Arial" panose="020B0604020202020204" pitchFamily="34" charset="0"/>
              </a:rPr>
              <a:t>СРМ</a:t>
            </a:r>
            <a:endParaRPr kumimoji="0" lang="en-US" altLang="ru-RU" sz="2400" b="1" i="0" u="none" strike="noStrike" kern="0" cap="none" spc="0" normalizeH="0" baseline="0" noProof="0" dirty="0">
              <a:ln w="0"/>
              <a:solidFill>
                <a:schemeClr val="accent2"/>
              </a:solidFill>
              <a:uLnTx/>
              <a:uFillTx/>
              <a:cs typeface="Arial" panose="020B0604020202020204" pitchFamily="34" charset="0"/>
            </a:endParaRPr>
          </a:p>
        </p:txBody>
      </p:sp>
      <p:sp>
        <p:nvSpPr>
          <p:cNvPr id="32" name="Text Box 10">
            <a:extLst>
              <a:ext uri="{FF2B5EF4-FFF2-40B4-BE49-F238E27FC236}">
                <a16:creationId xmlns:a16="http://schemas.microsoft.com/office/drawing/2014/main" id="{DF16A329-3A4A-9654-AFB3-2AC28D28F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2556" y="2347378"/>
            <a:ext cx="713003" cy="412041"/>
          </a:xfrm>
          <a:prstGeom prst="rect">
            <a:avLst/>
          </a:prstGeom>
          <a:solidFill>
            <a:srgbClr val="D8F4FF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ru-RU" sz="2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panose="020B0604020202020204" pitchFamily="34" charset="0"/>
              </a:rPr>
              <a:t>BI</a:t>
            </a:r>
          </a:p>
        </p:txBody>
      </p:sp>
    </p:spTree>
    <p:extLst>
      <p:ext uri="{BB962C8B-B14F-4D97-AF65-F5344CB8AC3E}">
        <p14:creationId xmlns:p14="http://schemas.microsoft.com/office/powerpoint/2010/main" val="237394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10559846" cy="738664"/>
          </a:xfrm>
        </p:spPr>
        <p:txBody>
          <a:bodyPr/>
          <a:lstStyle/>
          <a:p>
            <a:r>
              <a:rPr lang="ru-RU" dirty="0"/>
              <a:t>Ключевые компетенции в аналитических платформах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A71AC5-8143-7A96-28F1-FFD454118226}"/>
              </a:ext>
            </a:extLst>
          </p:cNvPr>
          <p:cNvSpPr/>
          <p:nvPr/>
        </p:nvSpPr>
        <p:spPr>
          <a:xfrm>
            <a:off x="431801" y="1196975"/>
            <a:ext cx="4164899" cy="5219700"/>
          </a:xfrm>
          <a:prstGeom prst="roundRect">
            <a:avLst>
              <a:gd name="adj" fmla="val 254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1"/>
                </a:solidFill>
              </a:rPr>
              <a:t>Опыт проектной </a:t>
            </a:r>
            <a:br>
              <a:rPr lang="ru-RU" sz="1600" b="1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bg1"/>
                </a:solidFill>
              </a:rPr>
              <a:t>команды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3A9AA7D-79FF-3164-E313-FC6F0B4C7B70}"/>
              </a:ext>
            </a:extLst>
          </p:cNvPr>
          <p:cNvSpPr/>
          <p:nvPr/>
        </p:nvSpPr>
        <p:spPr>
          <a:xfrm>
            <a:off x="4751388" y="1196975"/>
            <a:ext cx="4164899" cy="5219700"/>
          </a:xfrm>
          <a:prstGeom prst="roundRect">
            <a:avLst>
              <a:gd name="adj" fmla="val 2548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Ключевые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компетенции</a:t>
            </a:r>
          </a:p>
          <a:p>
            <a:pPr marL="144000" lvl="1" indent="-144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Методологические услуги</a:t>
            </a:r>
          </a:p>
          <a:p>
            <a:pPr marL="144000" lvl="1" indent="-144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Проведение бизнес-анализа</a:t>
            </a:r>
          </a:p>
          <a:p>
            <a:pPr marL="144000" lvl="1" indent="-144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Проектирование, разработка </a:t>
            </a:r>
            <a:br>
              <a:rPr lang="ru-RU" altLang="ru-RU" sz="1100" dirty="0">
                <a:solidFill>
                  <a:schemeClr val="tx1"/>
                </a:solidFill>
              </a:rPr>
            </a:br>
            <a:r>
              <a:rPr lang="ru-RU" altLang="ru-RU" sz="1100" dirty="0">
                <a:solidFill>
                  <a:schemeClr val="tx1"/>
                </a:solidFill>
              </a:rPr>
              <a:t>и внедрение инструментов и решений</a:t>
            </a:r>
          </a:p>
          <a:p>
            <a:pPr marL="144000" lvl="1" indent="-144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Сопровождение и развитие существующей </a:t>
            </a:r>
            <a:br>
              <a:rPr lang="ru-RU" altLang="ru-RU" sz="1100" dirty="0">
                <a:solidFill>
                  <a:schemeClr val="tx1"/>
                </a:solidFill>
              </a:rPr>
            </a:br>
            <a:r>
              <a:rPr lang="ru-RU" altLang="ru-RU" sz="1100" dirty="0">
                <a:solidFill>
                  <a:schemeClr val="tx1"/>
                </a:solidFill>
              </a:rPr>
              <a:t>экосистемы продуктов</a:t>
            </a:r>
          </a:p>
          <a:p>
            <a:pPr marL="144000" lvl="1" indent="-144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Импортозамещение</a:t>
            </a:r>
          </a:p>
          <a:p>
            <a:pPr marL="144000" lvl="1" indent="-144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Внедрение проектов:</a:t>
            </a:r>
          </a:p>
          <a:p>
            <a:pPr marL="613800" lvl="2" indent="-228600" fontAlgn="t">
              <a:spcAft>
                <a:spcPts val="300"/>
              </a:spcAft>
              <a:buClr>
                <a:srgbClr val="00AAE6"/>
              </a:buClr>
              <a:buSzPct val="100000"/>
              <a:buFont typeface="+mj-lt"/>
              <a:buAutoNum type="arabicPeriod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Планирование и бюджетирование</a:t>
            </a:r>
          </a:p>
          <a:p>
            <a:pPr marL="613800" lvl="2" indent="-228600" fontAlgn="t">
              <a:spcAft>
                <a:spcPts val="300"/>
              </a:spcAft>
              <a:buClr>
                <a:srgbClr val="00AAE6"/>
              </a:buClr>
              <a:buSzPct val="100000"/>
              <a:buFont typeface="+mj-lt"/>
              <a:buAutoNum type="arabicPeriod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Финансовая и управленческая консолидация</a:t>
            </a:r>
          </a:p>
          <a:p>
            <a:pPr marL="613800" lvl="2" indent="-228600" fontAlgn="t">
              <a:spcAft>
                <a:spcPts val="300"/>
              </a:spcAft>
              <a:buClr>
                <a:srgbClr val="00AAE6"/>
              </a:buClr>
              <a:buSzPct val="100000"/>
              <a:buFont typeface="+mj-lt"/>
              <a:buAutoNum type="arabicPeriod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Бизнес-аналитика и отчетность</a:t>
            </a:r>
          </a:p>
          <a:p>
            <a:pPr marL="613800" lvl="2" indent="-228600" fontAlgn="t">
              <a:spcAft>
                <a:spcPts val="300"/>
              </a:spcAft>
              <a:buClr>
                <a:srgbClr val="00AAE6"/>
              </a:buClr>
              <a:buSzPct val="100000"/>
              <a:buFont typeface="+mj-lt"/>
              <a:buAutoNum type="arabicPeriod"/>
              <a:tabLst>
                <a:tab pos="398463" algn="l"/>
              </a:tabLst>
              <a:defRPr/>
            </a:pPr>
            <a:r>
              <a:rPr lang="ru-RU" altLang="ru-RU" sz="1100" dirty="0">
                <a:solidFill>
                  <a:schemeClr val="tx1"/>
                </a:solidFill>
              </a:rPr>
              <a:t>Хранилища данных, </a:t>
            </a:r>
            <a:r>
              <a:rPr lang="ru-RU" altLang="ru-RU" sz="1100" dirty="0" err="1">
                <a:solidFill>
                  <a:schemeClr val="tx1"/>
                </a:solidFill>
              </a:rPr>
              <a:t>НСИ</a:t>
            </a:r>
            <a:r>
              <a:rPr lang="ru-RU" altLang="ru-RU" sz="1100" dirty="0">
                <a:solidFill>
                  <a:schemeClr val="tx1"/>
                </a:solidFill>
              </a:rPr>
              <a:t>, интеграция </a:t>
            </a:r>
          </a:p>
          <a:p>
            <a:pPr marL="0" lvl="1" fontAlgn="t">
              <a:spcAft>
                <a:spcPts val="300"/>
              </a:spcAft>
              <a:buClr>
                <a:srgbClr val="00AAE6"/>
              </a:buClr>
              <a:buSzPct val="100000"/>
              <a:tabLst>
                <a:tab pos="398463" algn="l"/>
              </a:tabLst>
              <a:defRPr/>
            </a:pPr>
            <a:endParaRPr lang="ru-RU" altLang="ru-RU" sz="1000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536A5232-3A86-5591-FFD5-5203A93392C1}"/>
              </a:ext>
            </a:extLst>
          </p:cNvPr>
          <p:cNvSpPr/>
          <p:nvPr/>
        </p:nvSpPr>
        <p:spPr>
          <a:xfrm>
            <a:off x="9072561" y="1196975"/>
            <a:ext cx="2718306" cy="5219700"/>
          </a:xfrm>
          <a:prstGeom prst="roundRect">
            <a:avLst>
              <a:gd name="adj" fmla="val 41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 indent="0">
              <a:lnSpc>
                <a:spcPct val="100000"/>
              </a:lnSpc>
              <a:spcAft>
                <a:spcPts val="1200"/>
              </a:spcAft>
              <a:defRPr/>
            </a:pPr>
            <a:r>
              <a:rPr lang="ru-RU" sz="1600" b="1" dirty="0">
                <a:solidFill>
                  <a:schemeClr val="tx1"/>
                </a:solidFill>
                <a:sym typeface="Proxima Nova"/>
              </a:rPr>
              <a:t>Основные флагманские </a:t>
            </a:r>
            <a:br>
              <a:rPr lang="ru-RU" sz="1600" b="1" dirty="0">
                <a:solidFill>
                  <a:schemeClr val="tx1"/>
                </a:solidFill>
                <a:sym typeface="Proxima Nova"/>
              </a:rPr>
            </a:br>
            <a:r>
              <a:rPr lang="ru-RU" sz="1600" b="1" dirty="0">
                <a:solidFill>
                  <a:schemeClr val="tx1"/>
                </a:solidFill>
                <a:sym typeface="Proxima Nova"/>
              </a:rPr>
              <a:t>решения</a:t>
            </a:r>
            <a:endParaRPr lang="en-US" sz="1600" b="1" dirty="0">
              <a:solidFill>
                <a:schemeClr val="tx1"/>
              </a:solidFill>
              <a:sym typeface="Proxima Nov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A7F0A9-4E0C-BBEA-E028-1B055CEDF6F9}"/>
              </a:ext>
            </a:extLst>
          </p:cNvPr>
          <p:cNvSpPr txBox="1"/>
          <p:nvPr/>
        </p:nvSpPr>
        <p:spPr>
          <a:xfrm>
            <a:off x="621179" y="4108285"/>
            <a:ext cx="399032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2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150" b="1" dirty="0">
                <a:solidFill>
                  <a:schemeClr val="bg1"/>
                </a:solidFill>
              </a:rPr>
              <a:t>Ритейл</a:t>
            </a:r>
          </a:p>
          <a:p>
            <a:pPr marL="144000" lvl="1" indent="-144000" fontAlgn="t">
              <a:spcAft>
                <a:spcPts val="2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950" dirty="0">
                <a:solidFill>
                  <a:schemeClr val="bg1"/>
                </a:solidFill>
                <a:sym typeface="HeliosCondC Bold"/>
              </a:rPr>
              <a:t>Внедрение пилотного проекта миграции существующего </a:t>
            </a:r>
            <a:br>
              <a:rPr lang="ru-RU" sz="950" dirty="0">
                <a:solidFill>
                  <a:schemeClr val="bg1"/>
                </a:solidFill>
                <a:sym typeface="HeliosCondC Bold"/>
              </a:rPr>
            </a:br>
            <a:r>
              <a:rPr lang="ru-RU" sz="950" dirty="0">
                <a:solidFill>
                  <a:schemeClr val="bg1"/>
                </a:solidFill>
                <a:sym typeface="HeliosCondC Bold"/>
              </a:rPr>
              <a:t>BI-решения (платформа Microsoft) на </a:t>
            </a:r>
            <a:r>
              <a:rPr lang="ru-RU" sz="950" dirty="0" err="1">
                <a:solidFill>
                  <a:schemeClr val="bg1"/>
                </a:solidFill>
                <a:sym typeface="HeliosCondC Bold"/>
              </a:rPr>
              <a:t>импортонезависимый</a:t>
            </a:r>
            <a:r>
              <a:rPr lang="ru-RU" sz="950" dirty="0">
                <a:solidFill>
                  <a:schemeClr val="bg1"/>
                </a:solidFill>
                <a:sym typeface="HeliosCondC Bold"/>
              </a:rPr>
              <a:t> стек</a:t>
            </a:r>
            <a:endParaRPr lang="ru-RU" sz="9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1FFC-04E6-8F6F-611B-8B20992339E2}"/>
              </a:ext>
            </a:extLst>
          </p:cNvPr>
          <p:cNvSpPr txBox="1"/>
          <p:nvPr/>
        </p:nvSpPr>
        <p:spPr>
          <a:xfrm>
            <a:off x="621179" y="1878089"/>
            <a:ext cx="3942406" cy="1449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2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150" b="1" dirty="0">
                <a:solidFill>
                  <a:schemeClr val="bg1"/>
                </a:solidFill>
              </a:rPr>
              <a:t>Нефтегазовая отрасль</a:t>
            </a:r>
          </a:p>
          <a:p>
            <a:pPr marL="144000" lvl="1" indent="-144000" fontAlgn="t">
              <a:spcAft>
                <a:spcPts val="2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950" dirty="0">
                <a:solidFill>
                  <a:schemeClr val="bg1"/>
                </a:solidFill>
              </a:rPr>
              <a:t>Разработка и внедрение отечественной аналитической </a:t>
            </a:r>
            <a:br>
              <a:rPr lang="ru-RU" sz="950" dirty="0">
                <a:solidFill>
                  <a:schemeClr val="bg1"/>
                </a:solidFill>
              </a:rPr>
            </a:br>
            <a:r>
              <a:rPr lang="ru-RU" sz="950" dirty="0">
                <a:solidFill>
                  <a:schemeClr val="bg1"/>
                </a:solidFill>
              </a:rPr>
              <a:t>системы для корпоративной отчетности</a:t>
            </a:r>
          </a:p>
          <a:p>
            <a:pPr marL="144000" lvl="1" indent="-144000" fontAlgn="t">
              <a:spcAft>
                <a:spcPts val="2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950" dirty="0">
                <a:solidFill>
                  <a:schemeClr val="bg1"/>
                </a:solidFill>
              </a:rPr>
              <a:t>Разработка и внедрение инструментальной среды </a:t>
            </a:r>
            <a:br>
              <a:rPr lang="ru-RU" sz="950" dirty="0">
                <a:solidFill>
                  <a:schemeClr val="bg1"/>
                </a:solidFill>
              </a:rPr>
            </a:br>
            <a:r>
              <a:rPr lang="ru-RU" sz="950" dirty="0">
                <a:solidFill>
                  <a:schemeClr val="bg1"/>
                </a:solidFill>
              </a:rPr>
              <a:t>для доступа к данным интегрируемых систем</a:t>
            </a:r>
          </a:p>
          <a:p>
            <a:pPr marL="144000" lvl="1" indent="-144000" fontAlgn="t">
              <a:spcAft>
                <a:spcPts val="2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950" dirty="0">
                <a:solidFill>
                  <a:schemeClr val="bg1"/>
                </a:solidFill>
              </a:rPr>
              <a:t>Создание ИАС «Корпоративное хранилище данных </a:t>
            </a:r>
            <a:br>
              <a:rPr lang="ru-RU" sz="950" dirty="0">
                <a:solidFill>
                  <a:schemeClr val="bg1"/>
                </a:solidFill>
              </a:rPr>
            </a:br>
            <a:r>
              <a:rPr lang="ru-RU" sz="950" dirty="0">
                <a:solidFill>
                  <a:schemeClr val="bg1"/>
                </a:solidFill>
              </a:rPr>
              <a:t>на </a:t>
            </a:r>
            <a:r>
              <a:rPr lang="ru-RU" sz="950" dirty="0" err="1">
                <a:solidFill>
                  <a:schemeClr val="bg1"/>
                </a:solidFill>
              </a:rPr>
              <a:t>импортонезависимое</a:t>
            </a:r>
            <a:r>
              <a:rPr lang="ru-RU" sz="950" dirty="0">
                <a:solidFill>
                  <a:schemeClr val="bg1"/>
                </a:solidFill>
              </a:rPr>
              <a:t> программное обеспечение</a:t>
            </a:r>
          </a:p>
          <a:p>
            <a:pPr marL="144000" lvl="1" indent="-144000" fontAlgn="t">
              <a:spcAft>
                <a:spcPts val="2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950" dirty="0">
                <a:solidFill>
                  <a:schemeClr val="bg1"/>
                </a:solidFill>
              </a:rPr>
              <a:t>Импортозамещение аналитическое отчетности </a:t>
            </a:r>
            <a:br>
              <a:rPr lang="ru-RU" sz="950" dirty="0">
                <a:solidFill>
                  <a:schemeClr val="bg1"/>
                </a:solidFill>
              </a:rPr>
            </a:br>
            <a:r>
              <a:rPr lang="ru-RU" sz="950" dirty="0">
                <a:solidFill>
                  <a:schemeClr val="bg1"/>
                </a:solidFill>
              </a:rPr>
              <a:t>по переработке и реализации углеводородов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014913-AF13-3B37-D571-BBCB4384CC36}"/>
              </a:ext>
            </a:extLst>
          </p:cNvPr>
          <p:cNvSpPr txBox="1"/>
          <p:nvPr/>
        </p:nvSpPr>
        <p:spPr>
          <a:xfrm>
            <a:off x="621179" y="4676140"/>
            <a:ext cx="394240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2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150" b="1" dirty="0">
                <a:solidFill>
                  <a:schemeClr val="bg1"/>
                </a:solidFill>
              </a:rPr>
              <a:t>Девелопмент</a:t>
            </a:r>
          </a:p>
          <a:p>
            <a:pPr marL="144000" lvl="1" indent="-144000" fontAlgn="t">
              <a:spcAft>
                <a:spcPts val="2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950" dirty="0">
                <a:solidFill>
                  <a:schemeClr val="bg1"/>
                </a:solidFill>
                <a:sym typeface="HeliosCondC Bold"/>
              </a:rPr>
              <a:t>Реализовано рабочее пространство моделирования инвестиционных проектов строительной компании</a:t>
            </a:r>
          </a:p>
          <a:p>
            <a:pPr marL="144000" lvl="1" indent="-144000" fontAlgn="t">
              <a:spcAft>
                <a:spcPts val="2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950" dirty="0">
                <a:solidFill>
                  <a:schemeClr val="bg1"/>
                </a:solidFill>
                <a:sym typeface="HeliosCondC Bold"/>
              </a:rPr>
              <a:t>Разработка и внедрение инструмента отчетности </a:t>
            </a:r>
            <a:br>
              <a:rPr lang="ru-RU" sz="950" dirty="0">
                <a:solidFill>
                  <a:schemeClr val="bg1"/>
                </a:solidFill>
                <a:sym typeface="HeliosCondC Bold"/>
              </a:rPr>
            </a:br>
            <a:r>
              <a:rPr lang="ru-RU" sz="950" dirty="0">
                <a:solidFill>
                  <a:schemeClr val="bg1"/>
                </a:solidFill>
                <a:sym typeface="HeliosCondC Bold"/>
              </a:rPr>
              <a:t>для обеспечения менеджмента достоверной и актуальной информацией для принятие управленческих решений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6249B8-7A56-D4F4-DE54-51504636F85D}"/>
              </a:ext>
            </a:extLst>
          </p:cNvPr>
          <p:cNvSpPr txBox="1"/>
          <p:nvPr/>
        </p:nvSpPr>
        <p:spPr>
          <a:xfrm>
            <a:off x="621179" y="5727340"/>
            <a:ext cx="409122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2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150" b="1" dirty="0">
                <a:solidFill>
                  <a:schemeClr val="bg1"/>
                </a:solidFill>
              </a:rPr>
              <a:t>Аэропорты</a:t>
            </a:r>
          </a:p>
          <a:p>
            <a:pPr marL="144000" lvl="1" indent="-144000" fontAlgn="t">
              <a:spcAft>
                <a:spcPts val="2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950" dirty="0">
                <a:solidFill>
                  <a:schemeClr val="bg1"/>
                </a:solidFill>
              </a:rPr>
              <a:t>Разработка и внедрение единого инструмента формирования бюджета для всех структур и служб аэропорта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47C131-4F8A-AD6A-690D-70A8B8160DFA}"/>
              </a:ext>
            </a:extLst>
          </p:cNvPr>
          <p:cNvSpPr txBox="1"/>
          <p:nvPr/>
        </p:nvSpPr>
        <p:spPr>
          <a:xfrm>
            <a:off x="621179" y="3390732"/>
            <a:ext cx="393596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2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150" b="1" dirty="0">
                <a:solidFill>
                  <a:schemeClr val="bg1"/>
                </a:solidFill>
              </a:rPr>
              <a:t>Агропромышленный комплекс</a:t>
            </a:r>
          </a:p>
          <a:p>
            <a:pPr marL="144000" lvl="1" indent="-144000" fontAlgn="t">
              <a:spcAft>
                <a:spcPts val="2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950" dirty="0">
                <a:solidFill>
                  <a:schemeClr val="bg1"/>
                </a:solidFill>
              </a:rPr>
              <a:t>Разработка и внедрение</a:t>
            </a:r>
            <a:r>
              <a:rPr lang="en-US" sz="950" dirty="0">
                <a:solidFill>
                  <a:schemeClr val="bg1"/>
                </a:solidFill>
              </a:rPr>
              <a:t> </a:t>
            </a:r>
            <a:r>
              <a:rPr lang="ru-RU" sz="950" dirty="0">
                <a:solidFill>
                  <a:schemeClr val="bg1"/>
                </a:solidFill>
                <a:sym typeface="HeliosCondC Bold"/>
              </a:rPr>
              <a:t>инструментов для составления </a:t>
            </a:r>
            <a:br>
              <a:rPr lang="ru-RU" sz="950" dirty="0">
                <a:solidFill>
                  <a:schemeClr val="bg1"/>
                </a:solidFill>
                <a:sym typeface="HeliosCondC Bold"/>
              </a:rPr>
            </a:br>
            <a:r>
              <a:rPr lang="ru-RU" sz="950" dirty="0">
                <a:solidFill>
                  <a:schemeClr val="bg1"/>
                </a:solidFill>
                <a:sym typeface="HeliosCondC Bold"/>
              </a:rPr>
              <a:t>бюджета компании в области сельского хозяйства </a:t>
            </a:r>
            <a:br>
              <a:rPr lang="ru-RU" sz="950" dirty="0">
                <a:solidFill>
                  <a:schemeClr val="bg1"/>
                </a:solidFill>
                <a:sym typeface="HeliosCondC Bold"/>
              </a:rPr>
            </a:br>
            <a:r>
              <a:rPr lang="ru-RU" sz="950" dirty="0">
                <a:solidFill>
                  <a:schemeClr val="bg1"/>
                </a:solidFill>
                <a:sym typeface="HeliosCondC Bold"/>
              </a:rPr>
              <a:t>для сегментов Животноводство и Мясопереработка</a:t>
            </a:r>
            <a:endParaRPr lang="ru-RU" sz="950" dirty="0">
              <a:solidFill>
                <a:schemeClr val="bg1"/>
              </a:solidFill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8359851-0BF1-2926-2ADF-ED37819F89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8647" y="1301499"/>
            <a:ext cx="443217" cy="4432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CE21D7-E1A9-04C9-E643-09EC1F8CB24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5277" y="1320663"/>
            <a:ext cx="412604" cy="412604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80442DC5-5E21-45E7-99DA-F8B162859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215622" y="5090782"/>
            <a:ext cx="1433178" cy="35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Optimacros | Mavericka | Планирование">
            <a:extLst>
              <a:ext uri="{FF2B5EF4-FFF2-40B4-BE49-F238E27FC236}">
                <a16:creationId xmlns:a16="http://schemas.microsoft.com/office/drawing/2014/main" id="{504992D3-7E2A-4456-83FA-E3221AF2F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361" y="5709153"/>
            <a:ext cx="1624843" cy="495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06F524-F4CD-65E0-56C0-2B82D7B723E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21563" b="26831"/>
          <a:stretch/>
        </p:blipFill>
        <p:spPr>
          <a:xfrm>
            <a:off x="6298664" y="3977024"/>
            <a:ext cx="2613370" cy="2437825"/>
          </a:xfrm>
          <a:prstGeom prst="roundRect">
            <a:avLst>
              <a:gd name="adj" fmla="val 3610"/>
            </a:avLst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2D973A-4125-43C0-8D7F-AC6CE72FF77F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86361" y="4216031"/>
            <a:ext cx="820257" cy="4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06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69332"/>
          </a:xfrm>
        </p:spPr>
        <p:txBody>
          <a:bodyPr/>
          <a:lstStyle/>
          <a:p>
            <a:r>
              <a:rPr lang="ru-RU" dirty="0"/>
              <a:t>Корпоративное сопровождение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A71AC5-8143-7A96-28F1-FFD454118226}"/>
              </a:ext>
            </a:extLst>
          </p:cNvPr>
          <p:cNvSpPr/>
          <p:nvPr/>
        </p:nvSpPr>
        <p:spPr>
          <a:xfrm>
            <a:off x="431869" y="1196975"/>
            <a:ext cx="9270000" cy="5219699"/>
          </a:xfrm>
          <a:prstGeom prst="roundRect">
            <a:avLst>
              <a:gd name="adj" fmla="val 2355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2"/>
                </a:solidFill>
              </a:rPr>
              <a:t>В услугу входят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1FFC-04E6-8F6F-611B-8B20992339E2}"/>
              </a:ext>
            </a:extLst>
          </p:cNvPr>
          <p:cNvSpPr txBox="1"/>
          <p:nvPr/>
        </p:nvSpPr>
        <p:spPr>
          <a:xfrm>
            <a:off x="621180" y="1804174"/>
            <a:ext cx="3458696" cy="48320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Оказание услуг </a:t>
            </a:r>
            <a:r>
              <a:rPr lang="en" sz="1200" dirty="0"/>
              <a:t>SLA </a:t>
            </a:r>
            <a:br>
              <a:rPr lang="en" sz="1200" dirty="0"/>
            </a:br>
            <a:r>
              <a:rPr lang="en" sz="1200" dirty="0"/>
              <a:t>(Service Level Agreement)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Обеспечение бесперебойной </a:t>
            </a:r>
            <a:br>
              <a:rPr lang="ru-RU" sz="1200" dirty="0"/>
            </a:br>
            <a:r>
              <a:rPr lang="ru-RU" sz="1200" dirty="0"/>
              <a:t>эксплуатации ИС / ИР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Поддержка бизнес-пользователей </a:t>
            </a:r>
            <a:br>
              <a:rPr lang="ru-RU" sz="1200" dirty="0"/>
            </a:br>
            <a:r>
              <a:rPr lang="ru-RU" sz="1200" dirty="0"/>
              <a:t>и ИТ-специалистов клиента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Обучение бизнес-пользователей </a:t>
            </a:r>
            <a:br>
              <a:rPr lang="ru-RU" sz="1200" dirty="0"/>
            </a:br>
            <a:r>
              <a:rPr lang="ru-RU" sz="1200" dirty="0"/>
              <a:t>и ИТ-специалистов клиента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Обеспечение эффективного </a:t>
            </a:r>
            <a:br>
              <a:rPr lang="ru-RU" sz="1200" dirty="0"/>
            </a:br>
            <a:r>
              <a:rPr lang="ru-RU" sz="1200" dirty="0"/>
              <a:t>изменения и развития ИС с учетом изменяющихся потребностей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Развитие текущих ИС и доп. продажи «связанных» продуктов и решений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Развитие сотрудников и обучение стажёров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Предоставление изменений ПО (кода) </a:t>
            </a:r>
            <a:br>
              <a:rPr lang="ru-RU" sz="1200" dirty="0"/>
            </a:br>
            <a:r>
              <a:rPr lang="ru-RU" sz="1200" dirty="0"/>
              <a:t>или рекомендаций, связанных с устранением ошибок в стандартном коде ПО </a:t>
            </a:r>
            <a:r>
              <a:rPr lang="en" sz="1200" dirty="0"/>
              <a:t>SAP</a:t>
            </a:r>
            <a:endParaRPr lang="ru-RU" sz="1200" dirty="0"/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Проведение экспертного анализа основных причин инцидентов и первопричин проблем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endParaRPr lang="en" sz="1200" dirty="0"/>
          </a:p>
          <a:p>
            <a:pPr marL="171450" lvl="1" indent="-171450" fontAlgn="t">
              <a:spcAft>
                <a:spcPts val="600"/>
              </a:spcAft>
              <a:buClr>
                <a:schemeClr val="bg1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endParaRPr lang="en" sz="1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35B32-39EC-F5D2-1DC0-E0A8B6DB9CE5}"/>
              </a:ext>
            </a:extLst>
          </p:cNvPr>
          <p:cNvSpPr txBox="1"/>
          <p:nvPr/>
        </p:nvSpPr>
        <p:spPr>
          <a:xfrm>
            <a:off x="4210516" y="1804174"/>
            <a:ext cx="3498383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Обработка внештатных ситуаций </a:t>
            </a:r>
            <a:br>
              <a:rPr lang="ru-RU" sz="1200" dirty="0"/>
            </a:br>
            <a:r>
              <a:rPr lang="ru-RU" sz="1200" dirty="0"/>
              <a:t>в стандартном ПО SAP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Проведение комплексных </a:t>
            </a:r>
            <a:br>
              <a:rPr lang="ru-RU" sz="1200" dirty="0"/>
            </a:br>
            <a:r>
              <a:rPr lang="ru-RU" sz="1200" dirty="0" err="1"/>
              <a:t>basis</a:t>
            </a:r>
            <a:r>
              <a:rPr lang="ru-RU" sz="1200" dirty="0"/>
              <a:t>-обследований SAP-систем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Выпуск и предоставление собственных решений ИТ-холдинга Т1 по изменению программного обеспечения (кода) SAP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r>
              <a:rPr lang="ru-RU" sz="1200" dirty="0"/>
              <a:t>Доработки, связанные с изменениями требований федерального законодательства России:</a:t>
            </a:r>
          </a:p>
          <a:p>
            <a:pPr marL="340650" lvl="2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Courier New" panose="02070309020205020404" pitchFamily="49" charset="0"/>
              <a:buChar char="o"/>
              <a:tabLst>
                <a:tab pos="398463" algn="l"/>
              </a:tabLst>
              <a:defRPr/>
            </a:pPr>
            <a:r>
              <a:rPr lang="ru-RU" sz="1200" dirty="0"/>
              <a:t>Разработка ИТ-архитектуры решения</a:t>
            </a:r>
          </a:p>
          <a:p>
            <a:pPr marL="340650" lvl="2" indent="-171450" fontAlgn="t">
              <a:spcAft>
                <a:spcPts val="600"/>
              </a:spcAft>
              <a:buClr>
                <a:schemeClr val="bg2"/>
              </a:buClr>
              <a:buSzPct val="100000"/>
              <a:buFont typeface="Courier New" panose="02070309020205020404" pitchFamily="49" charset="0"/>
              <a:buChar char="o"/>
              <a:tabLst>
                <a:tab pos="398463" algn="l"/>
              </a:tabLst>
              <a:defRPr/>
            </a:pPr>
            <a:r>
              <a:rPr lang="ru-RU" sz="1200" dirty="0"/>
              <a:t>Функциональное проектирование, реализация требований </a:t>
            </a:r>
            <a:br>
              <a:rPr lang="ru-RU" sz="1200" dirty="0"/>
            </a:br>
            <a:r>
              <a:rPr lang="ru-RU" sz="1200" dirty="0"/>
              <a:t>и тестирование решения</a:t>
            </a:r>
          </a:p>
          <a:p>
            <a:pPr marL="171450" lvl="1" indent="-171450" fontAlgn="t">
              <a:spcAft>
                <a:spcPts val="600"/>
              </a:spcAft>
              <a:buClr>
                <a:schemeClr val="bg1"/>
              </a:buClr>
              <a:buSzPct val="100000"/>
              <a:buFont typeface="Системный шрифт, обычный"/>
              <a:buChar char="+"/>
              <a:tabLst>
                <a:tab pos="398463" algn="l"/>
              </a:tabLst>
              <a:defRPr/>
            </a:pPr>
            <a:endParaRPr lang="en" sz="1200" b="1" dirty="0">
              <a:solidFill>
                <a:schemeClr val="bg1"/>
              </a:solidFill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3B6AA58A-0046-692E-870C-05734FEABEF6}"/>
              </a:ext>
            </a:extLst>
          </p:cNvPr>
          <p:cNvSpPr/>
          <p:nvPr/>
        </p:nvSpPr>
        <p:spPr>
          <a:xfrm>
            <a:off x="9839325" y="1196975"/>
            <a:ext cx="1919288" cy="5219700"/>
          </a:xfrm>
          <a:prstGeom prst="roundRect">
            <a:avLst>
              <a:gd name="adj" fmla="val 47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tx1"/>
                </a:solidFill>
                <a:sym typeface="Proxima Nova"/>
              </a:rPr>
              <a:t>Основные флагманские решения</a:t>
            </a:r>
            <a:endParaRPr lang="ru-RU" sz="1600" b="1" dirty="0">
              <a:solidFill>
                <a:schemeClr val="tx1"/>
              </a:solidFill>
            </a:endParaRPr>
          </a:p>
          <a:p>
            <a:pPr marL="0" lvl="1">
              <a:spcAft>
                <a:spcPts val="1200"/>
              </a:spcAft>
            </a:pPr>
            <a:endParaRPr lang="ru-RU" sz="1600" b="1" dirty="0">
              <a:solidFill>
                <a:schemeClr val="tx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4B9033-3A43-DEFA-D4CF-34D09F6E37A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0259" y="5656018"/>
            <a:ext cx="960007" cy="475482"/>
          </a:xfrm>
          <a:prstGeom prst="rect">
            <a:avLst/>
          </a:prstGeom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D0598A5A-75CA-D0A6-DB15-92052473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092292" y="3748073"/>
            <a:ext cx="1175869" cy="28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9ABCCD-2F95-A4D3-8B4D-166C460D3B7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4955"/>
          <a:stretch/>
        </p:blipFill>
        <p:spPr>
          <a:xfrm>
            <a:off x="10088767" y="4547502"/>
            <a:ext cx="1040624" cy="8018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C445194-C76E-BA27-7AE1-468B3F33A28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43092" y="2827933"/>
            <a:ext cx="893208" cy="43566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F1E934E-A060-5C43-7D9A-687C3329A6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6400" y="3606800"/>
            <a:ext cx="5486400" cy="2806700"/>
          </a:xfrm>
          <a:prstGeom prst="roundRect">
            <a:avLst>
              <a:gd name="adj" fmla="val 3427"/>
            </a:avLst>
          </a:prstGeom>
        </p:spPr>
      </p:pic>
    </p:spTree>
    <p:extLst>
      <p:ext uri="{BB962C8B-B14F-4D97-AF65-F5344CB8AC3E}">
        <p14:creationId xmlns:p14="http://schemas.microsoft.com/office/powerpoint/2010/main" val="531088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660B58-21F5-492B-81A6-E7298A6F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 компетенций</a:t>
            </a:r>
            <a:br>
              <a:rPr lang="ru-RU" dirty="0"/>
            </a:br>
            <a:r>
              <a:rPr lang="ru-RU" dirty="0"/>
              <a:t>«Цифровые решения»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18F7E1-4A93-62BC-E1FE-188A47EDE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038" y="1678600"/>
            <a:ext cx="5805487" cy="49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24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E35AC050-0660-0587-ACCF-3AE489593992}"/>
              </a:ext>
            </a:extLst>
          </p:cNvPr>
          <p:cNvSpPr/>
          <p:nvPr/>
        </p:nvSpPr>
        <p:spPr>
          <a:xfrm>
            <a:off x="9839325" y="1196975"/>
            <a:ext cx="1919288" cy="5219700"/>
          </a:xfrm>
          <a:prstGeom prst="roundRect">
            <a:avLst>
              <a:gd name="adj" fmla="val 47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tx1"/>
                </a:solidFill>
                <a:sym typeface="Proxima Nova"/>
              </a:rPr>
              <a:t>Основные флагманские решения</a:t>
            </a:r>
            <a:endParaRPr lang="ru-RU" sz="1600" b="1" dirty="0">
              <a:solidFill>
                <a:schemeClr val="tx1"/>
              </a:solidFill>
            </a:endParaRPr>
          </a:p>
          <a:p>
            <a:pPr marL="0" lvl="1">
              <a:spcAft>
                <a:spcPts val="1200"/>
              </a:spcAft>
            </a:pP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69332"/>
          </a:xfrm>
        </p:spPr>
        <p:txBody>
          <a:bodyPr/>
          <a:lstStyle/>
          <a:p>
            <a:r>
              <a:rPr lang="ru-RU" dirty="0"/>
              <a:t>Автоматизация бизнес-процессов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A71AC5-8143-7A96-28F1-FFD454118226}"/>
              </a:ext>
            </a:extLst>
          </p:cNvPr>
          <p:cNvSpPr/>
          <p:nvPr/>
        </p:nvSpPr>
        <p:spPr>
          <a:xfrm>
            <a:off x="431871" y="1196976"/>
            <a:ext cx="2820484" cy="5220000"/>
          </a:xfrm>
          <a:prstGeom prst="roundRect">
            <a:avLst>
              <a:gd name="adj" fmla="val 29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1"/>
                </a:solidFill>
              </a:rPr>
              <a:t>Опыт проектной </a:t>
            </a:r>
            <a:br>
              <a:rPr lang="ru-RU" sz="1600" b="1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bg1"/>
                </a:solidFill>
              </a:rPr>
              <a:t>команды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3A9AA7D-79FF-3164-E313-FC6F0B4C7B70}"/>
              </a:ext>
            </a:extLst>
          </p:cNvPr>
          <p:cNvSpPr/>
          <p:nvPr/>
        </p:nvSpPr>
        <p:spPr>
          <a:xfrm>
            <a:off x="3398766" y="1196975"/>
            <a:ext cx="6294148" cy="5219700"/>
          </a:xfrm>
          <a:prstGeom prst="roundRect">
            <a:avLst>
              <a:gd name="adj" fmla="val 1764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Ключевые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компетенции</a:t>
            </a:r>
          </a:p>
          <a:p>
            <a:pPr marL="0" lvl="1">
              <a:spcAft>
                <a:spcPts val="600"/>
              </a:spcAft>
            </a:pPr>
            <a:endParaRPr lang="ru-RU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1FFC-04E6-8F6F-611B-8B20992339E2}"/>
              </a:ext>
            </a:extLst>
          </p:cNvPr>
          <p:cNvSpPr txBox="1"/>
          <p:nvPr/>
        </p:nvSpPr>
        <p:spPr>
          <a:xfrm>
            <a:off x="621180" y="1937081"/>
            <a:ext cx="2845352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Страхование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Автоматизация процессов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страхового бизнеса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CE21D7-E1A9-04C9-E643-09EC1F8CB2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6139" y="1320662"/>
            <a:ext cx="412604" cy="412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70016-EE63-CEB9-2579-5E54086BC7B1}"/>
              </a:ext>
            </a:extLst>
          </p:cNvPr>
          <p:cNvSpPr txBox="1"/>
          <p:nvPr/>
        </p:nvSpPr>
        <p:spPr>
          <a:xfrm>
            <a:off x="6476380" y="1937081"/>
            <a:ext cx="2750747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Внедрение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Пилотирование решений на собственных ресурсах и в среде заказчика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Сопровождение внедрения решений </a:t>
            </a:r>
            <a:br>
              <a:rPr lang="ru-RU" altLang="ru-RU" sz="1000" dirty="0"/>
            </a:br>
            <a:r>
              <a:rPr lang="ru-RU" altLang="ru-RU" sz="1000" dirty="0"/>
              <a:t>совместно с вендором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Развертывание и настройка решений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Тестирование интеграций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B55B7-66D9-996C-8684-8BCC32A5B291}"/>
              </a:ext>
            </a:extLst>
          </p:cNvPr>
          <p:cNvSpPr txBox="1"/>
          <p:nvPr/>
        </p:nvSpPr>
        <p:spPr>
          <a:xfrm>
            <a:off x="3583055" y="1937081"/>
            <a:ext cx="2765792" cy="1762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Аудит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Оптимизация бизнес-процессов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Подготовка вариантов технических решений и оценок реализации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Подготовка архитектуры решения, </a:t>
            </a:r>
            <a:br>
              <a:rPr lang="ru-RU" sz="1000" dirty="0"/>
            </a:br>
            <a:r>
              <a:rPr lang="ru-RU" sz="1000" dirty="0" err="1"/>
              <a:t>сайзинга</a:t>
            </a:r>
            <a:r>
              <a:rPr lang="ru-RU" sz="1000" dirty="0"/>
              <a:t> инфраструктуры, </a:t>
            </a:r>
            <a:br>
              <a:rPr lang="ru-RU" sz="1000" dirty="0"/>
            </a:br>
            <a:r>
              <a:rPr lang="ru-RU" sz="1000" dirty="0"/>
              <a:t>требований и ограничений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Проведение демо, разработка прототипов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Выбор решений в зависимости </a:t>
            </a:r>
            <a:br>
              <a:rPr lang="ru-RU" sz="1000" dirty="0"/>
            </a:br>
            <a:r>
              <a:rPr lang="ru-RU" sz="1000" dirty="0"/>
              <a:t>от задач заказчика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FF21E-D525-8627-5B3A-8178BE27AA83}"/>
              </a:ext>
            </a:extLst>
          </p:cNvPr>
          <p:cNvSpPr txBox="1"/>
          <p:nvPr/>
        </p:nvSpPr>
        <p:spPr>
          <a:xfrm>
            <a:off x="6476380" y="3428205"/>
            <a:ext cx="3079502" cy="7617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Разработка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Разработка смежных и дополнительных модулей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Реализация интеграционных адаптеров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Доработка </a:t>
            </a:r>
            <a:r>
              <a:rPr lang="ru-RU" sz="1000" dirty="0" err="1"/>
              <a:t>вендорских</a:t>
            </a:r>
            <a:r>
              <a:rPr lang="ru-RU" sz="1000" dirty="0"/>
              <a:t> решений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2023C-A508-27FD-0C75-9D3C5A85CE23}"/>
              </a:ext>
            </a:extLst>
          </p:cNvPr>
          <p:cNvSpPr txBox="1"/>
          <p:nvPr/>
        </p:nvSpPr>
        <p:spPr>
          <a:xfrm>
            <a:off x="3583054" y="4051659"/>
            <a:ext cx="2682664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Техническая поддержка</a:t>
            </a: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Организация 2-й и 3-й линии поддержки</a:t>
            </a: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Прямая коммуникация с вендором</a:t>
            </a: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Прозрачная отчётность</a:t>
            </a: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Эксплуатация систем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A2B611-EA36-6703-3C81-C1BE8DB530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9092" y="1332217"/>
            <a:ext cx="416790" cy="416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439762-CB61-B7AB-EFDB-54855B88B912}"/>
              </a:ext>
            </a:extLst>
          </p:cNvPr>
          <p:cNvSpPr txBox="1"/>
          <p:nvPr/>
        </p:nvSpPr>
        <p:spPr>
          <a:xfrm>
            <a:off x="621180" y="2627204"/>
            <a:ext cx="2845352" cy="91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Финансовая отрасль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Кредитный конвейер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Цифровая ипотека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Система работы с просроченной задолженностью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BDB2F-5268-8EBE-2375-7CE71E963168}"/>
              </a:ext>
            </a:extLst>
          </p:cNvPr>
          <p:cNvSpPr txBox="1"/>
          <p:nvPr/>
        </p:nvSpPr>
        <p:spPr>
          <a:xfrm>
            <a:off x="590208" y="3699102"/>
            <a:ext cx="2183142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Пищевая промышленность</a:t>
            </a:r>
          </a:p>
          <a:p>
            <a:pPr marL="171450" indent="-171450" fontAlgn="b">
              <a:spcAft>
                <a:spcPts val="600"/>
              </a:spcAft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  <a:latin typeface="ALS Hauss" panose="00000500000000000000" pitchFamily="50" charset="0"/>
              </a:rPr>
              <a:t>Автоматизация процессов оценки качества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F94E2E1-10BC-FB34-A60E-701AD7FB83F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154"/>
          <a:stretch/>
        </p:blipFill>
        <p:spPr>
          <a:xfrm>
            <a:off x="6702014" y="3905026"/>
            <a:ext cx="2969111" cy="2517290"/>
          </a:xfrm>
          <a:prstGeom prst="roundRect">
            <a:avLst>
              <a:gd name="adj" fmla="val 2992"/>
            </a:avLst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9FF2AC-DBA0-2A86-6519-31F08D0BFB3E}"/>
              </a:ext>
            </a:extLst>
          </p:cNvPr>
          <p:cNvSpPr txBox="1"/>
          <p:nvPr/>
        </p:nvSpPr>
        <p:spPr>
          <a:xfrm>
            <a:off x="621180" y="4386280"/>
            <a:ext cx="2152170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Транспорт и логистика</a:t>
            </a:r>
          </a:p>
          <a:p>
            <a:pPr marL="171450" indent="-171450" fontAlgn="b">
              <a:spcAft>
                <a:spcPts val="600"/>
              </a:spcAft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  <a:latin typeface="ALS Hauss" panose="00000500000000000000" pitchFamily="50" charset="0"/>
              </a:rPr>
              <a:t>Автоматизация обслуживания транспортных средств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AD073B-EAC6-336D-0EA9-ED78D5282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4445" y="2631516"/>
            <a:ext cx="1398211" cy="274981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B4DE797B-E11B-F437-4D68-96D5414F6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5344" y="3363522"/>
            <a:ext cx="1074403" cy="27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0D7A174-E8D1-9DD3-176B-768742F8FA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69173" y="4874753"/>
            <a:ext cx="1431841" cy="376085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13FC8990-5DEE-C83B-1488-34A499E6F1E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17475" y="4117688"/>
            <a:ext cx="1199127" cy="351217"/>
          </a:xfrm>
          <a:prstGeom prst="rect">
            <a:avLst/>
          </a:prstGeom>
        </p:spPr>
      </p:pic>
      <p:pic>
        <p:nvPicPr>
          <p:cNvPr id="25" name="Picture 88" descr="Picture background">
            <a:extLst>
              <a:ext uri="{FF2B5EF4-FFF2-40B4-BE49-F238E27FC236}">
                <a16:creationId xmlns:a16="http://schemas.microsoft.com/office/drawing/2014/main" id="{C6AFADD6-F127-F43C-52B0-21397A76C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6609" y="5548847"/>
            <a:ext cx="1573315" cy="78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3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E35AC050-0660-0587-ACCF-3AE489593992}"/>
              </a:ext>
            </a:extLst>
          </p:cNvPr>
          <p:cNvSpPr/>
          <p:nvPr/>
        </p:nvSpPr>
        <p:spPr>
          <a:xfrm>
            <a:off x="9839325" y="1581373"/>
            <a:ext cx="1919288" cy="4835301"/>
          </a:xfrm>
          <a:prstGeom prst="roundRect">
            <a:avLst>
              <a:gd name="adj" fmla="val 47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tx1"/>
                </a:solidFill>
                <a:sym typeface="Proxima Nova"/>
              </a:rPr>
              <a:t>Основные флагманские решения</a:t>
            </a:r>
            <a:endParaRPr lang="ru-RU" sz="1600" b="1" dirty="0">
              <a:solidFill>
                <a:schemeClr val="tx1"/>
              </a:solidFill>
            </a:endParaRPr>
          </a:p>
          <a:p>
            <a:pPr marL="0" lvl="1">
              <a:spcAft>
                <a:spcPts val="1200"/>
              </a:spcAft>
            </a:pP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69332"/>
          </a:xfrm>
        </p:spPr>
        <p:txBody>
          <a:bodyPr/>
          <a:lstStyle/>
          <a:p>
            <a:r>
              <a:rPr lang="ru-RU" dirty="0"/>
              <a:t>Документооборот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A71AC5-8143-7A96-28F1-FFD454118226}"/>
              </a:ext>
            </a:extLst>
          </p:cNvPr>
          <p:cNvSpPr/>
          <p:nvPr/>
        </p:nvSpPr>
        <p:spPr>
          <a:xfrm>
            <a:off x="431871" y="1581396"/>
            <a:ext cx="2820484" cy="4835579"/>
          </a:xfrm>
          <a:prstGeom prst="roundRect">
            <a:avLst>
              <a:gd name="adj" fmla="val 29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1"/>
                </a:solidFill>
              </a:rPr>
              <a:t>Опыт проектной </a:t>
            </a:r>
            <a:br>
              <a:rPr lang="ru-RU" sz="1600" b="1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bg1"/>
                </a:solidFill>
              </a:rPr>
              <a:t>команды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3A9AA7D-79FF-3164-E313-FC6F0B4C7B70}"/>
              </a:ext>
            </a:extLst>
          </p:cNvPr>
          <p:cNvSpPr/>
          <p:nvPr/>
        </p:nvSpPr>
        <p:spPr>
          <a:xfrm>
            <a:off x="3398766" y="1581373"/>
            <a:ext cx="6294148" cy="4835301"/>
          </a:xfrm>
          <a:prstGeom prst="roundRect">
            <a:avLst>
              <a:gd name="adj" fmla="val 1764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Ключевые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компетенции</a:t>
            </a:r>
          </a:p>
          <a:p>
            <a:pPr marL="0" lvl="1">
              <a:spcAft>
                <a:spcPts val="600"/>
              </a:spcAft>
            </a:pPr>
            <a:endParaRPr lang="ru-RU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1FFC-04E6-8F6F-611B-8B20992339E2}"/>
              </a:ext>
            </a:extLst>
          </p:cNvPr>
          <p:cNvSpPr txBox="1"/>
          <p:nvPr/>
        </p:nvSpPr>
        <p:spPr>
          <a:xfrm>
            <a:off x="621180" y="2367387"/>
            <a:ext cx="2509295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Ритейл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</a:t>
            </a:r>
            <a:r>
              <a:rPr lang="en" sz="1000" dirty="0">
                <a:solidFill>
                  <a:schemeClr val="bg1"/>
                </a:solidFill>
              </a:rPr>
              <a:t>ECM-</a:t>
            </a:r>
            <a:r>
              <a:rPr lang="ru-RU" sz="1000" dirty="0">
                <a:solidFill>
                  <a:schemeClr val="bg1"/>
                </a:solidFill>
              </a:rPr>
              <a:t>систем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Автоматизация МЧД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Электронный архив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и ЭДО оркестратор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Замена </a:t>
            </a:r>
            <a:r>
              <a:rPr lang="en" sz="1000" dirty="0">
                <a:solidFill>
                  <a:schemeClr val="bg1"/>
                </a:solidFill>
              </a:rPr>
              <a:t>ECM-</a:t>
            </a:r>
            <a:r>
              <a:rPr lang="ru-RU" sz="1000" dirty="0">
                <a:solidFill>
                  <a:schemeClr val="bg1"/>
                </a:solidFill>
              </a:rPr>
              <a:t>решений иностранных вендоров (</a:t>
            </a:r>
            <a:r>
              <a:rPr lang="en" sz="1000" dirty="0">
                <a:solidFill>
                  <a:schemeClr val="bg1"/>
                </a:solidFill>
              </a:rPr>
              <a:t>OpenText, IBM FileNet, Documentum </a:t>
            </a:r>
            <a:r>
              <a:rPr lang="ru-RU" sz="1000" dirty="0">
                <a:solidFill>
                  <a:schemeClr val="bg1"/>
                </a:solidFill>
              </a:rPr>
              <a:t>и др.)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CE21D7-E1A9-04C9-E643-09EC1F8CB2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6139" y="1750968"/>
            <a:ext cx="412604" cy="412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F2023C-A508-27FD-0C75-9D3C5A85CE23}"/>
              </a:ext>
            </a:extLst>
          </p:cNvPr>
          <p:cNvSpPr txBox="1"/>
          <p:nvPr/>
        </p:nvSpPr>
        <p:spPr>
          <a:xfrm>
            <a:off x="3583052" y="2367385"/>
            <a:ext cx="5945412" cy="2909241"/>
          </a:xfrm>
          <a:prstGeom prst="rect">
            <a:avLst/>
          </a:prstGeom>
          <a:noFill/>
        </p:spPr>
        <p:txBody>
          <a:bodyPr wrap="square" lIns="0" tIns="0" rIns="0" bIns="0" numCol="2" spcCol="180000" rtlCol="0">
            <a:noAutofit/>
          </a:bodyPr>
          <a:lstStyle/>
          <a:p>
            <a:pPr marL="144000" lvl="1" indent="-144000" fontAlgn="t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100" dirty="0"/>
              <a:t>Глубокое понимание потребностей </a:t>
            </a:r>
            <a:br>
              <a:rPr lang="ru-RU" sz="1100" dirty="0"/>
            </a:br>
            <a:r>
              <a:rPr lang="ru-RU" sz="1100" dirty="0"/>
              <a:t>клиентов, законодательства и рыночных трендов в сфере электронного документооборота</a:t>
            </a:r>
          </a:p>
          <a:p>
            <a:pPr marL="144000" lvl="1" indent="-144000" fontAlgn="t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100" dirty="0"/>
              <a:t>Методологическая поддержка </a:t>
            </a:r>
            <a:br>
              <a:rPr lang="ru-RU" sz="1100" dirty="0"/>
            </a:br>
            <a:r>
              <a:rPr lang="ru-RU" sz="1100" dirty="0"/>
              <a:t>и сопровождение при выполнении проектов</a:t>
            </a:r>
          </a:p>
          <a:p>
            <a:pPr marL="144000" lvl="1" indent="-144000" fontAlgn="t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100" dirty="0"/>
              <a:t>Разработка, внедрение и поддержка </a:t>
            </a:r>
            <a:br>
              <a:rPr lang="ru-RU" sz="1100" dirty="0"/>
            </a:br>
            <a:r>
              <a:rPr lang="ru-RU" sz="1100" dirty="0"/>
              <a:t>систем электронного документооборота</a:t>
            </a:r>
          </a:p>
          <a:p>
            <a:pPr marL="144000" lvl="1" indent="-144000" fontAlgn="t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100" dirty="0"/>
              <a:t>Эффективная интеграция </a:t>
            </a:r>
            <a:br>
              <a:rPr lang="ru-RU" sz="1100" dirty="0"/>
            </a:br>
            <a:r>
              <a:rPr lang="ru-RU" sz="1100" dirty="0"/>
              <a:t>с существующими ИС компании </a:t>
            </a:r>
            <a:br>
              <a:rPr lang="ru-RU" sz="1100" dirty="0"/>
            </a:br>
            <a:r>
              <a:rPr lang="ru-RU" sz="1100" dirty="0"/>
              <a:t>и возможность масштабирования продукта</a:t>
            </a:r>
          </a:p>
          <a:p>
            <a:pPr marL="144000" lvl="1" indent="-144000" fontAlgn="t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100" dirty="0"/>
              <a:t>Автоматизация учёта и обработки различной документации</a:t>
            </a:r>
          </a:p>
          <a:p>
            <a:pPr marL="144000" lvl="1" indent="-144000" fontAlgn="t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100" dirty="0"/>
              <a:t>Внедрение систем для обработки </a:t>
            </a:r>
            <a:br>
              <a:rPr lang="ru-RU" sz="1100" dirty="0"/>
            </a:br>
            <a:r>
              <a:rPr lang="ru-RU" sz="1100" dirty="0"/>
              <a:t>и распознавания документов (</a:t>
            </a:r>
            <a:r>
              <a:rPr lang="en" sz="1100" dirty="0"/>
              <a:t>OCR)</a:t>
            </a:r>
          </a:p>
          <a:p>
            <a:pPr marL="144000" lvl="1" indent="-144000" fontAlgn="t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100" dirty="0"/>
              <a:t>Разработка и внедрение электронных архивов для разных типов документов, включая архив для налогового мониторинга</a:t>
            </a:r>
          </a:p>
          <a:p>
            <a:pPr marL="144000" lvl="1" indent="-144000" fontAlgn="t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100" dirty="0"/>
              <a:t>Организация электронного документооборота с контрагентами клиентов, включая </a:t>
            </a:r>
            <a:r>
              <a:rPr lang="ru-RU" sz="1100" dirty="0" err="1"/>
              <a:t>ЭТрН</a:t>
            </a:r>
            <a:endParaRPr lang="ru-RU" sz="1100" dirty="0"/>
          </a:p>
          <a:p>
            <a:pPr marL="144000" lvl="1" indent="-144000" fontAlgn="t">
              <a:spcAft>
                <a:spcPts val="6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100" dirty="0"/>
              <a:t>Обучение, техническая поддержка </a:t>
            </a:r>
            <a:br>
              <a:rPr lang="ru-RU" sz="1100" dirty="0"/>
            </a:br>
            <a:r>
              <a:rPr lang="ru-RU" sz="1100" dirty="0"/>
              <a:t>и развитие решений заказчиков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A2B611-EA36-6703-3C81-C1BE8DB530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9092" y="1762523"/>
            <a:ext cx="416790" cy="4167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EDBDB2F-5268-8EBE-2375-7CE71E963168}"/>
              </a:ext>
            </a:extLst>
          </p:cNvPr>
          <p:cNvSpPr txBox="1"/>
          <p:nvPr/>
        </p:nvSpPr>
        <p:spPr>
          <a:xfrm>
            <a:off x="621180" y="3999023"/>
            <a:ext cx="2287390" cy="569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Пищевая промышленность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</a:t>
            </a:r>
            <a:r>
              <a:rPr lang="en" sz="1000" dirty="0">
                <a:solidFill>
                  <a:schemeClr val="bg1"/>
                </a:solidFill>
              </a:rPr>
              <a:t>ECM-</a:t>
            </a:r>
            <a:r>
              <a:rPr lang="ru-RU" sz="1000" dirty="0">
                <a:solidFill>
                  <a:schemeClr val="bg1"/>
                </a:solidFill>
              </a:rPr>
              <a:t>систем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электронного архива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87D661-08ED-354F-0699-0649ACC38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4445" y="2878941"/>
            <a:ext cx="1398211" cy="274981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F15991C-05BA-F4E6-341E-EA3AF58C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5344" y="3567921"/>
            <a:ext cx="1157155" cy="29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89BCF43-46F7-058F-7B45-7D98BB8B2118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56907" y="5896735"/>
            <a:ext cx="634905" cy="310502"/>
          </a:xfrm>
          <a:prstGeom prst="rect">
            <a:avLst/>
          </a:prstGeom>
        </p:spPr>
      </p:pic>
      <p:pic>
        <p:nvPicPr>
          <p:cNvPr id="1026" name="Picture 2" descr="Doczilla Pro">
            <a:extLst>
              <a:ext uri="{FF2B5EF4-FFF2-40B4-BE49-F238E27FC236}">
                <a16:creationId xmlns:a16="http://schemas.microsoft.com/office/drawing/2014/main" id="{7D7FDB42-3E9B-7A43-C379-ACD204317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53088" y="4625905"/>
            <a:ext cx="1536998" cy="142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27EC4BE-C572-88B8-6CD6-09B55DD1EE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39149" y="4181481"/>
            <a:ext cx="1364876" cy="473157"/>
          </a:xfrm>
          <a:prstGeom prst="rect">
            <a:avLst/>
          </a:prstGeom>
        </p:spPr>
      </p:pic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F26C593-DE60-24EF-A4BF-D6F10630ADE3}"/>
              </a:ext>
            </a:extLst>
          </p:cNvPr>
          <p:cNvSpPr txBox="1">
            <a:spLocks/>
          </p:cNvSpPr>
          <p:nvPr/>
        </p:nvSpPr>
        <p:spPr>
          <a:xfrm>
            <a:off x="432619" y="986638"/>
            <a:ext cx="7915315" cy="449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1F497D">
                    <a:lumMod val="75000"/>
                  </a:srgbClr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lvl="1" fontAlgn="t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AAE6"/>
              </a:buClr>
              <a:buSzPct val="100000"/>
              <a:tabLst>
                <a:tab pos="398463" algn="l"/>
              </a:tabLst>
              <a:defRPr/>
            </a:pPr>
            <a:r>
              <a:rPr lang="ru-RU" sz="1600" dirty="0">
                <a:solidFill>
                  <a:schemeClr val="bg2"/>
                </a:solidFill>
              </a:rPr>
              <a:t>Предоставляем полный спектр услуг по автоматизации, интеграции и консалтингу документооборота</a:t>
            </a:r>
            <a:r>
              <a:rPr lang="en-US" sz="1600" dirty="0">
                <a:solidFill>
                  <a:schemeClr val="bg2"/>
                </a:solidFill>
              </a:rPr>
              <a:t> </a:t>
            </a:r>
            <a:r>
              <a:rPr lang="ru-RU" sz="1600" dirty="0">
                <a:solidFill>
                  <a:schemeClr val="bg2"/>
                </a:solidFill>
              </a:rPr>
              <a:t>в соответствии с требованиями законодательства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D740CCA-CAAB-EF39-8402-176741315BE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4216" b="11910"/>
          <a:stretch/>
        </p:blipFill>
        <p:spPr>
          <a:xfrm>
            <a:off x="7285305" y="4417828"/>
            <a:ext cx="2396577" cy="1993730"/>
          </a:xfrm>
          <a:prstGeom prst="roundRect">
            <a:avLst>
              <a:gd name="adj" fmla="val 6151"/>
            </a:avLst>
          </a:prstGeom>
        </p:spPr>
      </p:pic>
    </p:spTree>
    <p:extLst>
      <p:ext uri="{BB962C8B-B14F-4D97-AF65-F5344CB8AC3E}">
        <p14:creationId xmlns:p14="http://schemas.microsoft.com/office/powerpoint/2010/main" val="172110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E35AC050-0660-0587-ACCF-3AE489593992}"/>
              </a:ext>
            </a:extLst>
          </p:cNvPr>
          <p:cNvSpPr/>
          <p:nvPr/>
        </p:nvSpPr>
        <p:spPr>
          <a:xfrm>
            <a:off x="9839325" y="1861073"/>
            <a:ext cx="1919288" cy="4555601"/>
          </a:xfrm>
          <a:prstGeom prst="roundRect">
            <a:avLst>
              <a:gd name="adj" fmla="val 471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tx1"/>
                </a:solidFill>
                <a:sym typeface="Proxima Nova"/>
              </a:rPr>
              <a:t>Основные флагманские решения</a:t>
            </a:r>
            <a:endParaRPr lang="ru-RU" sz="1600" b="1" dirty="0">
              <a:solidFill>
                <a:schemeClr val="tx1"/>
              </a:solidFill>
            </a:endParaRPr>
          </a:p>
          <a:p>
            <a:pPr marL="0" lvl="1">
              <a:spcAft>
                <a:spcPts val="1200"/>
              </a:spcAft>
            </a:pPr>
            <a:endParaRPr lang="ru-RU" sz="1600" b="1" dirty="0">
              <a:solidFill>
                <a:schemeClr val="tx1"/>
              </a:solidFill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69332"/>
          </a:xfrm>
        </p:spPr>
        <p:txBody>
          <a:bodyPr/>
          <a:lstStyle/>
          <a:p>
            <a:r>
              <a:rPr lang="ru-RU" dirty="0"/>
              <a:t>Кадровый электронный документооборот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A71AC5-8143-7A96-28F1-FFD454118226}"/>
              </a:ext>
            </a:extLst>
          </p:cNvPr>
          <p:cNvSpPr/>
          <p:nvPr/>
        </p:nvSpPr>
        <p:spPr>
          <a:xfrm>
            <a:off x="431869" y="1861112"/>
            <a:ext cx="2806631" cy="4555863"/>
          </a:xfrm>
          <a:prstGeom prst="roundRect">
            <a:avLst>
              <a:gd name="adj" fmla="val 29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1"/>
                </a:solidFill>
              </a:rPr>
              <a:t>Опыт проектной </a:t>
            </a:r>
            <a:br>
              <a:rPr lang="ru-RU" sz="1600" b="1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bg1"/>
                </a:solidFill>
              </a:rPr>
              <a:t>команды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3A9AA7D-79FF-3164-E313-FC6F0B4C7B70}"/>
              </a:ext>
            </a:extLst>
          </p:cNvPr>
          <p:cNvSpPr/>
          <p:nvPr/>
        </p:nvSpPr>
        <p:spPr>
          <a:xfrm>
            <a:off x="3398400" y="1861073"/>
            <a:ext cx="6292800" cy="4555601"/>
          </a:xfrm>
          <a:prstGeom prst="roundRect">
            <a:avLst>
              <a:gd name="adj" fmla="val 1764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Ключевые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компетенции</a:t>
            </a:r>
          </a:p>
          <a:p>
            <a:pPr marL="0" lvl="1">
              <a:spcAft>
                <a:spcPts val="600"/>
              </a:spcAft>
            </a:pPr>
            <a:endParaRPr lang="ru-RU" b="1" dirty="0">
              <a:solidFill>
                <a:schemeClr val="bg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1FFC-04E6-8F6F-611B-8B20992339E2}"/>
              </a:ext>
            </a:extLst>
          </p:cNvPr>
          <p:cNvSpPr txBox="1"/>
          <p:nvPr/>
        </p:nvSpPr>
        <p:spPr>
          <a:xfrm>
            <a:off x="621180" y="2636328"/>
            <a:ext cx="2509295" cy="569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Ритейл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кадрового ЭДО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  <a:endParaRPr lang="ru-RU" sz="1000" dirty="0">
              <a:solidFill>
                <a:schemeClr val="bg1"/>
              </a:solidFill>
            </a:endParaRP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электронного архива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CE21D7-E1A9-04C9-E643-09EC1F8CB2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6139" y="1966120"/>
            <a:ext cx="412604" cy="412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70016-EE63-CEB9-2579-5E54086BC7B1}"/>
              </a:ext>
            </a:extLst>
          </p:cNvPr>
          <p:cNvSpPr txBox="1"/>
          <p:nvPr/>
        </p:nvSpPr>
        <p:spPr>
          <a:xfrm>
            <a:off x="3583054" y="3873457"/>
            <a:ext cx="2750747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Быстрое оформление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Возможность оформления </a:t>
            </a:r>
            <a:br>
              <a:rPr lang="ru-RU" sz="1000" dirty="0"/>
            </a:br>
            <a:r>
              <a:rPr lang="ru-RU" sz="1000" dirty="0"/>
              <a:t>сотрудников за 15 минут онлайн</a:t>
            </a:r>
            <a:endParaRPr lang="ru-RU" altLang="ru-RU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FF21E-D525-8627-5B3A-8178BE27AA83}"/>
              </a:ext>
            </a:extLst>
          </p:cNvPr>
          <p:cNvSpPr txBox="1"/>
          <p:nvPr/>
        </p:nvSpPr>
        <p:spPr>
          <a:xfrm>
            <a:off x="3583054" y="4633061"/>
            <a:ext cx="2860777" cy="838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Гибкие процессы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Поддержка гибких маршрутов </a:t>
            </a:r>
            <a:br>
              <a:rPr lang="ru-RU" sz="1000" dirty="0"/>
            </a:br>
            <a:r>
              <a:rPr lang="ru-RU" sz="1000" dirty="0"/>
              <a:t>согласования и легитимного подписания документов онлайн с использованием </a:t>
            </a:r>
            <a:br>
              <a:rPr lang="ru-RU" sz="1000" dirty="0"/>
            </a:br>
            <a:r>
              <a:rPr lang="ru-RU" sz="1000" dirty="0"/>
              <a:t>УКЭП, </a:t>
            </a:r>
            <a:r>
              <a:rPr lang="ru-RU" sz="1000" dirty="0" err="1"/>
              <a:t>Госключа</a:t>
            </a:r>
            <a:r>
              <a:rPr lang="ru-RU" sz="1000" dirty="0"/>
              <a:t> и других методов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2023C-A508-27FD-0C75-9D3C5A85CE23}"/>
              </a:ext>
            </a:extLst>
          </p:cNvPr>
          <p:cNvSpPr txBox="1"/>
          <p:nvPr/>
        </p:nvSpPr>
        <p:spPr>
          <a:xfrm>
            <a:off x="3583054" y="2636328"/>
            <a:ext cx="2682664" cy="10233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Управление жизненным </a:t>
            </a:r>
            <a:br>
              <a:rPr lang="ru-RU" sz="1200" b="1" dirty="0">
                <a:solidFill>
                  <a:schemeClr val="bg2"/>
                </a:solidFill>
              </a:rPr>
            </a:br>
            <a:r>
              <a:rPr lang="ru-RU" sz="1200" b="1" dirty="0">
                <a:solidFill>
                  <a:schemeClr val="bg2"/>
                </a:solidFill>
              </a:rPr>
              <a:t>циклом сотрудника 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Оформление кандидатов, подписание документов онлайн, работу со всеми типами сотрудников и поддержку процесса на каждом этапе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A2B611-EA36-6703-3C81-C1BE8DB530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9092" y="1977675"/>
            <a:ext cx="416790" cy="416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439762-CB61-B7AB-EFDB-54855B88B912}"/>
              </a:ext>
            </a:extLst>
          </p:cNvPr>
          <p:cNvSpPr txBox="1"/>
          <p:nvPr/>
        </p:nvSpPr>
        <p:spPr>
          <a:xfrm>
            <a:off x="621180" y="3394032"/>
            <a:ext cx="2845352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en-US" sz="1200" b="1" dirty="0" err="1">
                <a:solidFill>
                  <a:schemeClr val="bg1"/>
                </a:solidFill>
              </a:rPr>
              <a:t>HoReCa</a:t>
            </a:r>
            <a:endParaRPr lang="ru-RU" sz="1200" b="1" dirty="0">
              <a:solidFill>
                <a:schemeClr val="bg1"/>
              </a:solidFill>
            </a:endParaRPr>
          </a:p>
          <a:p>
            <a:pPr marL="171450" indent="-171450" fontAlgn="b">
              <a:spcAft>
                <a:spcPts val="600"/>
              </a:spcAft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r>
              <a:rPr lang="ru-RU" sz="1000" dirty="0">
                <a:solidFill>
                  <a:schemeClr val="bg1"/>
                </a:solidFill>
                <a:latin typeface="ALS Hauss" panose="00000500000000000000" pitchFamily="50" charset="0"/>
              </a:rPr>
              <a:t>Внедрение кадрового ЭДО</a:t>
            </a:r>
            <a:r>
              <a:rPr lang="en-US" sz="1000" dirty="0">
                <a:solidFill>
                  <a:schemeClr val="bg1"/>
                </a:solidFill>
                <a:latin typeface="ALS Hauss" panose="00000500000000000000" pitchFamily="50" charset="0"/>
              </a:rPr>
              <a:t> </a:t>
            </a:r>
            <a:endParaRPr lang="ru-RU" sz="1000" dirty="0">
              <a:solidFill>
                <a:schemeClr val="bg1"/>
              </a:solidFill>
              <a:latin typeface="ALS Hauss" panose="000005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C551A7-A917-8850-D511-3FA736174E9E}"/>
              </a:ext>
            </a:extLst>
          </p:cNvPr>
          <p:cNvSpPr txBox="1"/>
          <p:nvPr/>
        </p:nvSpPr>
        <p:spPr>
          <a:xfrm>
            <a:off x="6476381" y="2636328"/>
            <a:ext cx="2785954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Удобный интерфейс </a:t>
            </a:r>
            <a:br>
              <a:rPr lang="ru-RU" sz="1200" b="1" dirty="0">
                <a:solidFill>
                  <a:schemeClr val="bg2"/>
                </a:solidFill>
              </a:rPr>
            </a:br>
            <a:r>
              <a:rPr lang="ru-RU" sz="1200" b="1" dirty="0">
                <a:solidFill>
                  <a:schemeClr val="bg2"/>
                </a:solidFill>
              </a:rPr>
              <a:t>и электронный архив 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Надежный личный кабинет </a:t>
            </a:r>
            <a:br>
              <a:rPr lang="ru-RU" sz="1000" dirty="0"/>
            </a:br>
            <a:r>
              <a:rPr lang="ru-RU" sz="1000" dirty="0"/>
              <a:t>для сотрудников и создание электронного архива документов, обеспечивающее быстрый доступ и управление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sz="1000" dirty="0"/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sz="1000" dirty="0"/>
          </a:p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endParaRPr lang="ru-RU" sz="1000" dirty="0"/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F26C593-DE60-24EF-A4BF-D6F10630ADE3}"/>
              </a:ext>
            </a:extLst>
          </p:cNvPr>
          <p:cNvSpPr txBox="1">
            <a:spLocks/>
          </p:cNvSpPr>
          <p:nvPr/>
        </p:nvSpPr>
        <p:spPr>
          <a:xfrm>
            <a:off x="432619" y="986638"/>
            <a:ext cx="7915315" cy="6709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1F497D">
                    <a:lumMod val="75000"/>
                  </a:srgbClr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lvl="1" fontAlgn="t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AAE6"/>
              </a:buClr>
              <a:buSzPct val="100000"/>
              <a:tabLst>
                <a:tab pos="398463" algn="l"/>
              </a:tabLst>
              <a:defRPr/>
            </a:pPr>
            <a:r>
              <a:rPr lang="ru-RU" sz="1600" dirty="0">
                <a:solidFill>
                  <a:schemeClr val="bg2"/>
                </a:solidFill>
              </a:rPr>
              <a:t>Предоставляем полный спектр услуг по автоматизации, интеграции </a:t>
            </a:r>
            <a:br>
              <a:rPr lang="en-US" sz="1600" dirty="0">
                <a:solidFill>
                  <a:schemeClr val="bg2"/>
                </a:solidFill>
              </a:rPr>
            </a:br>
            <a:r>
              <a:rPr lang="ru-RU" sz="1600" dirty="0">
                <a:solidFill>
                  <a:schemeClr val="bg2"/>
                </a:solidFill>
              </a:rPr>
              <a:t>и консалтингу кадрового документооборота (КЭДО) в соответствии </a:t>
            </a:r>
            <a:br>
              <a:rPr lang="en-US" sz="1600" dirty="0">
                <a:solidFill>
                  <a:schemeClr val="bg2"/>
                </a:solidFill>
              </a:rPr>
            </a:br>
            <a:r>
              <a:rPr lang="ru-RU" sz="1600" dirty="0">
                <a:solidFill>
                  <a:schemeClr val="bg2"/>
                </a:solidFill>
              </a:rPr>
              <a:t>с требованиями законодательства, охватывая широкий спектр процессов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CDF54D-BDC7-B199-08AC-0FF126509EE6}"/>
              </a:ext>
            </a:extLst>
          </p:cNvPr>
          <p:cNvSpPr txBox="1"/>
          <p:nvPr/>
        </p:nvSpPr>
        <p:spPr>
          <a:xfrm>
            <a:off x="6478173" y="3873457"/>
            <a:ext cx="3011865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Интеграция с другими системами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Подключение к существующим </a:t>
            </a:r>
            <a:br>
              <a:rPr lang="ru-RU" sz="1000" dirty="0"/>
            </a:br>
            <a:r>
              <a:rPr lang="en" sz="1000" dirty="0"/>
              <a:t>ERP-</a:t>
            </a:r>
            <a:r>
              <a:rPr lang="ru-RU" sz="1000" dirty="0"/>
              <a:t>системам и другим бизнес-программам для оптимизации процессов</a:t>
            </a:r>
          </a:p>
          <a:p>
            <a:endParaRPr lang="ru-RU" sz="1200" b="1" dirty="0">
              <a:solidFill>
                <a:schemeClr val="bg2"/>
              </a:solidFill>
            </a:endParaRPr>
          </a:p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endParaRPr lang="ru-RU" sz="1000" dirty="0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76DBFEF6-B956-4DE5-3DC3-40DADEF9E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3704" y="3411018"/>
            <a:ext cx="1398211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9F92EB7-7019-3447-E698-319BECE4C1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3569" y="4011219"/>
            <a:ext cx="1513480" cy="29765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CCC6099-5BF1-A5DF-1D20-572CCD242AE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783" y="5101228"/>
            <a:ext cx="973989" cy="649326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18AC734-308C-62B4-EFAD-2E687420BCB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3569" y="4571490"/>
            <a:ext cx="1447872" cy="403839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037EAAC-4536-8583-22D4-08A362C9292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12434" y="5860700"/>
            <a:ext cx="704125" cy="34435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6A2376C3-29F7-6AF7-00F4-6EE7EFF738E5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91427" y="3911600"/>
            <a:ext cx="4529479" cy="2505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1B6A7E-5C48-77DC-618C-6F1FCCC1B0F2}"/>
              </a:ext>
            </a:extLst>
          </p:cNvPr>
          <p:cNvSpPr txBox="1"/>
          <p:nvPr/>
        </p:nvSpPr>
        <p:spPr>
          <a:xfrm>
            <a:off x="6478173" y="4751452"/>
            <a:ext cx="3011865" cy="907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Организация </a:t>
            </a:r>
            <a:r>
              <a:rPr lang="ru-RU" sz="1200" b="1" dirty="0" err="1">
                <a:solidFill>
                  <a:schemeClr val="bg2"/>
                </a:solidFill>
              </a:rPr>
              <a:t>вендорской</a:t>
            </a:r>
            <a:r>
              <a:rPr lang="ru-RU" sz="1200" b="1" dirty="0">
                <a:solidFill>
                  <a:schemeClr val="bg2"/>
                </a:solidFill>
              </a:rPr>
              <a:t> поддержки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Организация прямой линии поддержки </a:t>
            </a:r>
            <a:br>
              <a:rPr lang="ru-RU" sz="1000" dirty="0"/>
            </a:br>
            <a:r>
              <a:rPr lang="ru-RU" sz="1000" dirty="0"/>
              <a:t>с вендором для оперативного решения задач</a:t>
            </a:r>
          </a:p>
          <a:p>
            <a:endParaRPr lang="ru-RU" sz="1200" b="1" dirty="0">
              <a:solidFill>
                <a:schemeClr val="bg2"/>
              </a:solidFill>
            </a:endParaRPr>
          </a:p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749530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B47B85D5-D174-FA43-DCAC-86F1FCDCDA3B}"/>
              </a:ext>
            </a:extLst>
          </p:cNvPr>
          <p:cNvSpPr/>
          <p:nvPr/>
        </p:nvSpPr>
        <p:spPr>
          <a:xfrm>
            <a:off x="3398399" y="1628531"/>
            <a:ext cx="8361731" cy="4788143"/>
          </a:xfrm>
          <a:prstGeom prst="roundRect">
            <a:avLst>
              <a:gd name="adj" fmla="val 1764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Ключевые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компетенции</a:t>
            </a:r>
          </a:p>
          <a:p>
            <a:pPr marL="0" lvl="1">
              <a:spcAft>
                <a:spcPts val="600"/>
              </a:spcAft>
            </a:pPr>
            <a:endParaRPr lang="ru-RU" b="1" dirty="0">
              <a:solidFill>
                <a:schemeClr val="bg2"/>
              </a:solidFill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53DF49A8-D22F-6A13-41FA-2BD680605B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07350" y="1807853"/>
            <a:ext cx="416790" cy="416790"/>
          </a:xfrm>
          <a:prstGeom prst="rect">
            <a:avLst/>
          </a:prstGeom>
        </p:spPr>
      </p:pic>
      <p:sp>
        <p:nvSpPr>
          <p:cNvPr id="39" name="Скругленный прямоугольник 38">
            <a:extLst>
              <a:ext uri="{FF2B5EF4-FFF2-40B4-BE49-F238E27FC236}">
                <a16:creationId xmlns:a16="http://schemas.microsoft.com/office/drawing/2014/main" id="{54C827ED-CA03-A7CB-C475-008B14D09407}"/>
              </a:ext>
            </a:extLst>
          </p:cNvPr>
          <p:cNvSpPr/>
          <p:nvPr/>
        </p:nvSpPr>
        <p:spPr>
          <a:xfrm>
            <a:off x="431869" y="1628558"/>
            <a:ext cx="2806631" cy="4788418"/>
          </a:xfrm>
          <a:prstGeom prst="roundRect">
            <a:avLst>
              <a:gd name="adj" fmla="val 29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1"/>
                </a:solidFill>
              </a:rPr>
              <a:t>Опыт проектной </a:t>
            </a:r>
            <a:br>
              <a:rPr lang="ru-RU" sz="1600" b="1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bg1"/>
                </a:solidFill>
              </a:rPr>
              <a:t>команды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0C951BD-94E3-7531-B48E-3B0FED6358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60043" y="1796298"/>
            <a:ext cx="412604" cy="412604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</p:spPr>
        <p:txBody>
          <a:bodyPr/>
          <a:lstStyle/>
          <a:p>
            <a:r>
              <a:rPr lang="ru-RU" dirty="0"/>
              <a:t>Клиентские и портальные системы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1FFC-04E6-8F6F-611B-8B20992339E2}"/>
              </a:ext>
            </a:extLst>
          </p:cNvPr>
          <p:cNvSpPr txBox="1"/>
          <p:nvPr/>
        </p:nvSpPr>
        <p:spPr>
          <a:xfrm>
            <a:off x="620000" y="3294299"/>
            <a:ext cx="2509295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en-US" sz="1200" b="1" dirty="0" err="1">
                <a:solidFill>
                  <a:schemeClr val="bg1"/>
                </a:solidFill>
              </a:rPr>
              <a:t>HoReCa</a:t>
            </a:r>
            <a:endParaRPr lang="ru-RU" sz="1200" b="1" dirty="0">
              <a:solidFill>
                <a:schemeClr val="bg1"/>
              </a:solidFill>
            </a:endParaRP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Корпоративный портал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39762-CB61-B7AB-EFDB-54855B88B912}"/>
              </a:ext>
            </a:extLst>
          </p:cNvPr>
          <p:cNvSpPr txBox="1"/>
          <p:nvPr/>
        </p:nvSpPr>
        <p:spPr>
          <a:xfrm>
            <a:off x="620001" y="2403747"/>
            <a:ext cx="2430364" cy="91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ИТ компании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Разработка партнерского портала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Мобильный личный кабинет сотрудника</a:t>
            </a:r>
          </a:p>
          <a:p>
            <a:pPr marL="171450" indent="-171450" fontAlgn="b">
              <a:spcAft>
                <a:spcPts val="600"/>
              </a:spcAft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endParaRPr lang="ru-RU" sz="1000" dirty="0">
              <a:solidFill>
                <a:schemeClr val="bg1"/>
              </a:solidFill>
              <a:latin typeface="ALS Hauss" panose="00000500000000000000" pitchFamily="50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7F26C593-DE60-24EF-A4BF-D6F10630ADE3}"/>
              </a:ext>
            </a:extLst>
          </p:cNvPr>
          <p:cNvSpPr txBox="1">
            <a:spLocks/>
          </p:cNvSpPr>
          <p:nvPr/>
        </p:nvSpPr>
        <p:spPr>
          <a:xfrm>
            <a:off x="432619" y="986638"/>
            <a:ext cx="7915315" cy="449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1F497D">
                    <a:lumMod val="75000"/>
                  </a:srgbClr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lvl="1" fontAlgn="t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AAE6"/>
              </a:buClr>
              <a:buSzPct val="100000"/>
              <a:tabLst>
                <a:tab pos="398463" algn="l"/>
              </a:tabLst>
              <a:defRPr/>
            </a:pPr>
            <a:r>
              <a:rPr lang="ru-RU" sz="1600" dirty="0">
                <a:solidFill>
                  <a:schemeClr val="bg2"/>
                </a:solidFill>
              </a:rPr>
              <a:t>Предоставляем полный спектр услуг по созданию </a:t>
            </a:r>
            <a:br>
              <a:rPr lang="ru-RU" sz="1600" dirty="0">
                <a:solidFill>
                  <a:schemeClr val="bg2"/>
                </a:solidFill>
              </a:rPr>
            </a:br>
            <a:r>
              <a:rPr lang="ru-RU" sz="1600" dirty="0">
                <a:solidFill>
                  <a:schemeClr val="bg2"/>
                </a:solidFill>
              </a:rPr>
              <a:t>и внедрению клиентских и портальных систем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C312C6-C499-3FF2-86AE-4CFCE3E68967}"/>
              </a:ext>
            </a:extLst>
          </p:cNvPr>
          <p:cNvSpPr txBox="1"/>
          <p:nvPr/>
        </p:nvSpPr>
        <p:spPr>
          <a:xfrm>
            <a:off x="3583054" y="4573011"/>
            <a:ext cx="3735660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Мобильная разработка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Реализация на нативных технологиях для </a:t>
            </a:r>
            <a:r>
              <a:rPr lang="en-US" sz="1000" dirty="0"/>
              <a:t>iOS, Android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Размещение и управление приложений в </a:t>
            </a:r>
            <a:r>
              <a:rPr lang="ru-RU" altLang="ru-RU" sz="1000" dirty="0" err="1"/>
              <a:t>сторах</a:t>
            </a:r>
            <a:endParaRPr lang="ru-RU" altLang="ru-RU" sz="1000" dirty="0"/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en-US" altLang="ru-RU" sz="1000" dirty="0"/>
              <a:t>PWA </a:t>
            </a:r>
            <a:r>
              <a:rPr lang="ru-RU" altLang="ru-RU" sz="1000" dirty="0"/>
              <a:t>разработка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Адаптивная верстка </a:t>
            </a:r>
            <a:r>
              <a:rPr lang="en-US" altLang="ru-RU" sz="1000" dirty="0"/>
              <a:t>web</a:t>
            </a:r>
            <a:r>
              <a:rPr lang="ru-RU" altLang="ru-RU" sz="1000" dirty="0"/>
              <a:t> приложений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AFB7A0-74FD-A29E-BAD8-581C7D7D46E0}"/>
              </a:ext>
            </a:extLst>
          </p:cNvPr>
          <p:cNvSpPr txBox="1"/>
          <p:nvPr/>
        </p:nvSpPr>
        <p:spPr>
          <a:xfrm>
            <a:off x="3583055" y="2405126"/>
            <a:ext cx="51521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dirty="0">
                <a:solidFill>
                  <a:schemeClr val="bg2"/>
                </a:solidFill>
              </a:rPr>
              <a:t>Создаём </a:t>
            </a:r>
            <a:r>
              <a:rPr lang="ru-RU" sz="1200" dirty="0" err="1">
                <a:solidFill>
                  <a:schemeClr val="bg2"/>
                </a:solidFill>
              </a:rPr>
              <a:t>омниканальную</a:t>
            </a:r>
            <a:r>
              <a:rPr lang="ru-RU" sz="1200" dirty="0">
                <a:solidFill>
                  <a:schemeClr val="bg2"/>
                </a:solidFill>
              </a:rPr>
              <a:t> коммуникацию между клиентом, </a:t>
            </a:r>
            <a:br>
              <a:rPr lang="ru-RU" sz="1200" dirty="0">
                <a:solidFill>
                  <a:schemeClr val="bg2"/>
                </a:solidFill>
              </a:rPr>
            </a:br>
            <a:r>
              <a:rPr lang="ru-RU" sz="1200" dirty="0">
                <a:solidFill>
                  <a:schemeClr val="bg2"/>
                </a:solidFill>
              </a:rPr>
              <a:t>сервисами и операторами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8823AF-5BEE-BCD1-4F9D-973638BAED1D}"/>
              </a:ext>
            </a:extLst>
          </p:cNvPr>
          <p:cNvSpPr txBox="1"/>
          <p:nvPr/>
        </p:nvSpPr>
        <p:spPr>
          <a:xfrm>
            <a:off x="7579262" y="2965720"/>
            <a:ext cx="3639600" cy="1377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Архитектура и подходы к реализации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Проектирование масштабируемой и отказоустойчивой архитектуры сервисов, рассчитанной на массовое круглосуточное использование и высокую доступность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 err="1"/>
              <a:t>Микросервисный</a:t>
            </a:r>
            <a:r>
              <a:rPr lang="ru-RU" sz="1000" dirty="0"/>
              <a:t> подход в реализации основной функциональности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Проектирование и обеспечение защищенности данных пользователей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57DBFC-AED7-EFE7-B190-B40119D2CEC9}"/>
              </a:ext>
            </a:extLst>
          </p:cNvPr>
          <p:cNvSpPr txBox="1"/>
          <p:nvPr/>
        </p:nvSpPr>
        <p:spPr>
          <a:xfrm>
            <a:off x="3583053" y="2992749"/>
            <a:ext cx="3634870" cy="1377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en-US" sz="1200" b="1" dirty="0">
                <a:solidFill>
                  <a:schemeClr val="bg2"/>
                </a:solidFill>
              </a:rPr>
              <a:t>CJM </a:t>
            </a:r>
            <a:r>
              <a:rPr lang="ru-RU" sz="1200" b="1" dirty="0">
                <a:solidFill>
                  <a:schemeClr val="bg2"/>
                </a:solidFill>
              </a:rPr>
              <a:t>и </a:t>
            </a:r>
            <a:r>
              <a:rPr lang="en-US" sz="1200" b="1" dirty="0">
                <a:solidFill>
                  <a:schemeClr val="bg2"/>
                </a:solidFill>
              </a:rPr>
              <a:t>UI/UX</a:t>
            </a:r>
            <a:endParaRPr lang="ru-RU" sz="1200" b="1" dirty="0">
              <a:solidFill>
                <a:schemeClr val="bg2"/>
              </a:solidFill>
            </a:endParaRP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Разработка</a:t>
            </a:r>
            <a:r>
              <a:rPr lang="en-US" sz="1000" dirty="0"/>
              <a:t> </a:t>
            </a:r>
            <a:r>
              <a:rPr lang="ru-RU" sz="1000" dirty="0"/>
              <a:t>клиентских путей для всех ролей пользователей</a:t>
            </a: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Разработка вариантов дизайна для клиентских </a:t>
            </a:r>
            <a:br>
              <a:rPr lang="ru-RU" sz="1000" dirty="0"/>
            </a:br>
            <a:r>
              <a:rPr lang="ru-RU" sz="1000" dirty="0"/>
              <a:t>и административных частей системы</a:t>
            </a: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Проектирование под все устройства — </a:t>
            </a:r>
            <a:r>
              <a:rPr lang="en-US" sz="1000" dirty="0"/>
              <a:t>Web,</a:t>
            </a:r>
            <a:r>
              <a:rPr lang="ru-RU" sz="1000" dirty="0"/>
              <a:t> </a:t>
            </a:r>
            <a:br>
              <a:rPr lang="ru-RU" sz="1000" dirty="0"/>
            </a:br>
            <a:r>
              <a:rPr lang="ru-RU" sz="1000" dirty="0"/>
              <a:t>мобильные приложения, </a:t>
            </a:r>
            <a:r>
              <a:rPr lang="ru-RU" sz="1000" dirty="0" err="1"/>
              <a:t>адаптив</a:t>
            </a:r>
            <a:r>
              <a:rPr lang="ru-RU" sz="1000" dirty="0"/>
              <a:t>, планшеты, промышленные панели</a:t>
            </a:r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32D3025C-1050-C8C0-F5C0-D69673F6A19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7934" y="4662731"/>
            <a:ext cx="2345470" cy="1753943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17D5016C-B9CF-DB82-104E-C2CC04B27B29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7231" y="3862794"/>
            <a:ext cx="1612899" cy="23938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C2B3F0-8727-D234-CBDA-B7B6543725ED}"/>
              </a:ext>
            </a:extLst>
          </p:cNvPr>
          <p:cNvSpPr txBox="1"/>
          <p:nvPr/>
        </p:nvSpPr>
        <p:spPr>
          <a:xfrm>
            <a:off x="619999" y="3855849"/>
            <a:ext cx="2509295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Ритейл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Мобильное приложение для клиентов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и портал с функциями геймификации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D84E1-D69D-1AD5-C086-1C675CF9F048}"/>
              </a:ext>
            </a:extLst>
          </p:cNvPr>
          <p:cNvSpPr txBox="1"/>
          <p:nvPr/>
        </p:nvSpPr>
        <p:spPr>
          <a:xfrm>
            <a:off x="619999" y="4573011"/>
            <a:ext cx="2509295" cy="377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Энергетика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Мобильное приложение клиента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BF2DD-2CA8-6C5A-62C1-D2FF4AADEDF4}"/>
              </a:ext>
            </a:extLst>
          </p:cNvPr>
          <p:cNvSpPr txBox="1"/>
          <p:nvPr/>
        </p:nvSpPr>
        <p:spPr>
          <a:xfrm>
            <a:off x="619999" y="5136284"/>
            <a:ext cx="2509295" cy="569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 err="1">
                <a:solidFill>
                  <a:schemeClr val="bg1"/>
                </a:solidFill>
              </a:rPr>
              <a:t>Финтех</a:t>
            </a:r>
            <a:endParaRPr lang="ru-RU" sz="1200" b="1" dirty="0">
              <a:solidFill>
                <a:schemeClr val="bg1"/>
              </a:solidFill>
            </a:endParaRP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Личные кабинеты клиентов банков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Системы ДБО</a:t>
            </a:r>
          </a:p>
        </p:txBody>
      </p:sp>
    </p:spTree>
    <p:extLst>
      <p:ext uri="{BB962C8B-B14F-4D97-AF65-F5344CB8AC3E}">
        <p14:creationId xmlns:p14="http://schemas.microsoft.com/office/powerpoint/2010/main" val="3741258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022EE-0540-2883-4B16-D7BD13C7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Заказная разработка</a:t>
            </a: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D9B5541-CFC7-C24A-B03C-0C85C681569C}"/>
              </a:ext>
            </a:extLst>
          </p:cNvPr>
          <p:cNvSpPr/>
          <p:nvPr/>
        </p:nvSpPr>
        <p:spPr>
          <a:xfrm>
            <a:off x="431799" y="1204119"/>
            <a:ext cx="2714400" cy="5219700"/>
          </a:xfrm>
          <a:prstGeom prst="roundRect">
            <a:avLst>
              <a:gd name="adj" fmla="val 481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08000" rtlCol="0" anchor="t"/>
          <a:lstStyle/>
          <a:p>
            <a:r>
              <a:rPr lang="ru-RU" sz="1400" b="1" dirty="0">
                <a:solidFill>
                  <a:schemeClr val="bg2"/>
                </a:solidFill>
              </a:rPr>
              <a:t>Консалтинг </a:t>
            </a:r>
            <a:br>
              <a:rPr lang="ru-RU" sz="1400" b="1" dirty="0">
                <a:solidFill>
                  <a:schemeClr val="bg2"/>
                </a:solidFill>
              </a:rPr>
            </a:br>
            <a:r>
              <a:rPr lang="ru-RU" sz="1400" b="1" dirty="0">
                <a:solidFill>
                  <a:schemeClr val="bg2"/>
                </a:solidFill>
              </a:rPr>
              <a:t>и проектирование решений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49F74CC-9CB0-AF98-9860-93706A4CC23B}"/>
              </a:ext>
            </a:extLst>
          </p:cNvPr>
          <p:cNvSpPr/>
          <p:nvPr/>
        </p:nvSpPr>
        <p:spPr>
          <a:xfrm>
            <a:off x="3306232" y="1204119"/>
            <a:ext cx="2714400" cy="5219700"/>
          </a:xfrm>
          <a:prstGeom prst="roundRect">
            <a:avLst>
              <a:gd name="adj" fmla="val 575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08000" rtlCol="0" anchor="t"/>
          <a:lstStyle/>
          <a:p>
            <a:r>
              <a:rPr lang="ru-RU" sz="1400" b="1" dirty="0">
                <a:solidFill>
                  <a:schemeClr val="tx2">
                    <a:lumMod val="75000"/>
                  </a:schemeClr>
                </a:solidFill>
              </a:rPr>
              <a:t>Полный цикл </a:t>
            </a:r>
            <a:br>
              <a:rPr lang="ru-RU" sz="1400" b="1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1400" b="1" dirty="0">
                <a:solidFill>
                  <a:schemeClr val="tx2">
                    <a:lumMod val="75000"/>
                  </a:schemeClr>
                </a:solidFill>
              </a:rPr>
              <a:t>разработки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4B60C62C-FC96-1364-C270-5FD9671B23D0}"/>
              </a:ext>
            </a:extLst>
          </p:cNvPr>
          <p:cNvSpPr/>
          <p:nvPr/>
        </p:nvSpPr>
        <p:spPr>
          <a:xfrm>
            <a:off x="6180665" y="1204119"/>
            <a:ext cx="2714400" cy="5219700"/>
          </a:xfrm>
          <a:prstGeom prst="roundRect">
            <a:avLst>
              <a:gd name="adj" fmla="val 575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08000" rtlCol="0" anchor="t"/>
          <a:lstStyle/>
          <a:p>
            <a:r>
              <a:rPr lang="ru-RU" sz="1400" b="1" dirty="0">
                <a:solidFill>
                  <a:schemeClr val="accent2"/>
                </a:solidFill>
              </a:rPr>
              <a:t>Импортозамещение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0376BA1-714B-3A56-EC64-04C2DE4917F9}"/>
              </a:ext>
            </a:extLst>
          </p:cNvPr>
          <p:cNvSpPr/>
          <p:nvPr/>
        </p:nvSpPr>
        <p:spPr>
          <a:xfrm>
            <a:off x="9055099" y="1204119"/>
            <a:ext cx="2714400" cy="5219700"/>
          </a:xfrm>
          <a:prstGeom prst="roundRect">
            <a:avLst>
              <a:gd name="adj" fmla="val 575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08000" rtlCol="0" anchor="t"/>
          <a:lstStyle/>
          <a:p>
            <a:pPr algn="l"/>
            <a:r>
              <a:rPr lang="ru-RU" sz="1400" b="1" dirty="0">
                <a:solidFill>
                  <a:schemeClr val="accent3">
                    <a:lumMod val="50000"/>
                  </a:schemeClr>
                </a:solidFill>
              </a:rPr>
              <a:t>Внешний </a:t>
            </a:r>
            <a:r>
              <a:rPr lang="ru-RU" sz="1400" b="1" dirty="0" err="1">
                <a:solidFill>
                  <a:schemeClr val="accent3">
                    <a:lumMod val="50000"/>
                  </a:schemeClr>
                </a:solidFill>
              </a:rPr>
              <a:t>аутсорс</a:t>
            </a:r>
            <a:r>
              <a:rPr lang="ru-RU" sz="1400" b="1" dirty="0">
                <a:solidFill>
                  <a:schemeClr val="accent3">
                    <a:lumMod val="50000"/>
                  </a:schemeClr>
                </a:solidFill>
              </a:rPr>
              <a:t> ресурсов разработки</a:t>
            </a:r>
          </a:p>
        </p:txBody>
      </p:sp>
      <p:sp>
        <p:nvSpPr>
          <p:cNvPr id="7" name="Прямоугольник: скругленные углы 27">
            <a:extLst>
              <a:ext uri="{FF2B5EF4-FFF2-40B4-BE49-F238E27FC236}">
                <a16:creationId xmlns:a16="http://schemas.microsoft.com/office/drawing/2014/main" id="{9D0DBC0E-B397-875E-9215-E17027AF74B6}"/>
              </a:ext>
            </a:extLst>
          </p:cNvPr>
          <p:cNvSpPr>
            <a:spLocks/>
          </p:cNvSpPr>
          <p:nvPr/>
        </p:nvSpPr>
        <p:spPr>
          <a:xfrm>
            <a:off x="580429" y="2237682"/>
            <a:ext cx="2412000" cy="756000"/>
          </a:xfrm>
          <a:prstGeom prst="roundRect">
            <a:avLst>
              <a:gd name="adj" fmla="val 8915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Подготовка вариантов технических решений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и оценок реализации</a:t>
            </a:r>
          </a:p>
        </p:txBody>
      </p:sp>
      <p:sp>
        <p:nvSpPr>
          <p:cNvPr id="8" name="Прямоугольник: скругленные углы 27">
            <a:extLst>
              <a:ext uri="{FF2B5EF4-FFF2-40B4-BE49-F238E27FC236}">
                <a16:creationId xmlns:a16="http://schemas.microsoft.com/office/drawing/2014/main" id="{A05357D5-5D79-67ED-E455-2FF350E31B52}"/>
              </a:ext>
            </a:extLst>
          </p:cNvPr>
          <p:cNvSpPr>
            <a:spLocks/>
          </p:cNvSpPr>
          <p:nvPr/>
        </p:nvSpPr>
        <p:spPr>
          <a:xfrm>
            <a:off x="580429" y="3090814"/>
            <a:ext cx="2412000" cy="773089"/>
          </a:xfrm>
          <a:prstGeom prst="roundRect">
            <a:avLst>
              <a:gd name="adj" fmla="val 9978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Подготовка архитектуры решения, </a:t>
            </a:r>
            <a:r>
              <a:rPr lang="ru-RU" sz="1100" dirty="0" err="1">
                <a:solidFill>
                  <a:schemeClr val="bg1"/>
                </a:solidFill>
              </a:rPr>
              <a:t>сайзинга</a:t>
            </a:r>
            <a:r>
              <a:rPr lang="ru-RU" sz="1100" dirty="0">
                <a:solidFill>
                  <a:schemeClr val="bg1"/>
                </a:solidFill>
              </a:rPr>
              <a:t> </a:t>
            </a:r>
            <a:r>
              <a:rPr lang="ru-RU" sz="1100" dirty="0" err="1">
                <a:solidFill>
                  <a:schemeClr val="bg1"/>
                </a:solidFill>
              </a:rPr>
              <a:t>инфраструк</a:t>
            </a:r>
            <a:r>
              <a:rPr lang="ru-RU" sz="1100" dirty="0">
                <a:solidFill>
                  <a:schemeClr val="bg1"/>
                </a:solidFill>
              </a:rPr>
              <a:t>-туры, требований и ограничений</a:t>
            </a:r>
          </a:p>
        </p:txBody>
      </p:sp>
      <p:sp>
        <p:nvSpPr>
          <p:cNvPr id="9" name="Прямоугольник: скругленные углы 27">
            <a:extLst>
              <a:ext uri="{FF2B5EF4-FFF2-40B4-BE49-F238E27FC236}">
                <a16:creationId xmlns:a16="http://schemas.microsoft.com/office/drawing/2014/main" id="{6DA9FD6F-BD29-FB7C-C43F-76864A5CC91F}"/>
              </a:ext>
            </a:extLst>
          </p:cNvPr>
          <p:cNvSpPr>
            <a:spLocks/>
          </p:cNvSpPr>
          <p:nvPr/>
        </p:nvSpPr>
        <p:spPr>
          <a:xfrm>
            <a:off x="573089" y="3961035"/>
            <a:ext cx="2412000" cy="596160"/>
          </a:xfrm>
          <a:prstGeom prst="roundRect">
            <a:avLst>
              <a:gd name="adj" fmla="val 14526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Подготовка прототипов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и </a:t>
            </a:r>
            <a:r>
              <a:rPr lang="ru-RU" sz="1100" dirty="0" err="1">
                <a:solidFill>
                  <a:schemeClr val="bg1"/>
                </a:solidFill>
              </a:rPr>
              <a:t>MVP</a:t>
            </a:r>
            <a:r>
              <a:rPr lang="ru-RU" sz="1100" dirty="0">
                <a:solidFill>
                  <a:schemeClr val="bg1"/>
                </a:solidFill>
              </a:rPr>
              <a:t> решений</a:t>
            </a:r>
          </a:p>
        </p:txBody>
      </p:sp>
      <p:sp>
        <p:nvSpPr>
          <p:cNvPr id="10" name="Прямоугольник: скругленные углы 27">
            <a:extLst>
              <a:ext uri="{FF2B5EF4-FFF2-40B4-BE49-F238E27FC236}">
                <a16:creationId xmlns:a16="http://schemas.microsoft.com/office/drawing/2014/main" id="{4C936757-64C9-4E92-76F8-85B1DE4CB31B}"/>
              </a:ext>
            </a:extLst>
          </p:cNvPr>
          <p:cNvSpPr>
            <a:spLocks/>
          </p:cNvSpPr>
          <p:nvPr/>
        </p:nvSpPr>
        <p:spPr>
          <a:xfrm>
            <a:off x="573088" y="4654327"/>
            <a:ext cx="2412000" cy="936000"/>
          </a:xfrm>
          <a:prstGeom prst="roundRect">
            <a:avLst>
              <a:gd name="adj" fmla="val 11504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Проведение аудита текущего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ИТ-ландшафта заказчика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и уровня цифровизации производственных процессов</a:t>
            </a:r>
          </a:p>
        </p:txBody>
      </p:sp>
      <p:sp>
        <p:nvSpPr>
          <p:cNvPr id="11" name="Прямоугольник: скругленные углы 27">
            <a:extLst>
              <a:ext uri="{FF2B5EF4-FFF2-40B4-BE49-F238E27FC236}">
                <a16:creationId xmlns:a16="http://schemas.microsoft.com/office/drawing/2014/main" id="{4268737F-6D5B-241A-9BBB-84B71FE8C9A4}"/>
              </a:ext>
            </a:extLst>
          </p:cNvPr>
          <p:cNvSpPr>
            <a:spLocks/>
          </p:cNvSpPr>
          <p:nvPr/>
        </p:nvSpPr>
        <p:spPr>
          <a:xfrm>
            <a:off x="573088" y="5687459"/>
            <a:ext cx="2412000" cy="573642"/>
          </a:xfrm>
          <a:prstGeom prst="roundRect">
            <a:avLst>
              <a:gd name="adj" fmla="val 17159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Акцент на </a:t>
            </a:r>
            <a:r>
              <a:rPr lang="ru-RU" sz="1100" dirty="0" err="1">
                <a:solidFill>
                  <a:schemeClr val="bg1"/>
                </a:solidFill>
              </a:rPr>
              <a:t>микросервисную</a:t>
            </a:r>
            <a:r>
              <a:rPr lang="ru-RU" sz="1100" dirty="0">
                <a:solidFill>
                  <a:schemeClr val="bg1"/>
                </a:solidFill>
              </a:rPr>
              <a:t> архитектуру систем</a:t>
            </a:r>
          </a:p>
        </p:txBody>
      </p:sp>
      <p:sp>
        <p:nvSpPr>
          <p:cNvPr id="12" name="Прямоугольник: скругленные углы 27">
            <a:extLst>
              <a:ext uri="{FF2B5EF4-FFF2-40B4-BE49-F238E27FC236}">
                <a16:creationId xmlns:a16="http://schemas.microsoft.com/office/drawing/2014/main" id="{7F101D08-5962-2EF9-B74F-FAF93CC6B2E2}"/>
              </a:ext>
            </a:extLst>
          </p:cNvPr>
          <p:cNvSpPr>
            <a:spLocks/>
          </p:cNvSpPr>
          <p:nvPr/>
        </p:nvSpPr>
        <p:spPr>
          <a:xfrm>
            <a:off x="3453309" y="2195257"/>
            <a:ext cx="2412000" cy="992216"/>
          </a:xfrm>
          <a:prstGeom prst="roundRect">
            <a:avLst>
              <a:gd name="adj" fmla="val 8709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Выделение </a:t>
            </a:r>
            <a:r>
              <a:rPr lang="ru-RU" sz="1100" dirty="0" err="1">
                <a:solidFill>
                  <a:schemeClr val="bg1"/>
                </a:solidFill>
              </a:rPr>
              <a:t>полнофункциональ</a:t>
            </a:r>
            <a:r>
              <a:rPr lang="ru-RU" sz="1100" dirty="0">
                <a:solidFill>
                  <a:schemeClr val="bg1"/>
                </a:solidFill>
              </a:rPr>
              <a:t>-ной команды под проект: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9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руководитель </a:t>
            </a:r>
            <a:r>
              <a:rPr lang="ru-RU" sz="900" spc="-2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проектов, разработчики, </a:t>
            </a:r>
            <a:r>
              <a:rPr lang="en" sz="900" spc="-2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DevOps</a:t>
            </a:r>
            <a:r>
              <a:rPr lang="en" sz="9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ru-RU" sz="9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ИБ специалисты, аналитики, тестировщики, </a:t>
            </a:r>
            <a:r>
              <a:rPr lang="en" sz="9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UI/UX </a:t>
            </a:r>
            <a:r>
              <a:rPr lang="ru-RU" sz="9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проектировщики</a:t>
            </a:r>
            <a:endParaRPr lang="ru-RU" sz="11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Прямоугольник: скругленные углы 27">
            <a:extLst>
              <a:ext uri="{FF2B5EF4-FFF2-40B4-BE49-F238E27FC236}">
                <a16:creationId xmlns:a16="http://schemas.microsoft.com/office/drawing/2014/main" id="{04BDBEF4-ECE7-0970-DE0A-37D0E920A693}"/>
              </a:ext>
            </a:extLst>
          </p:cNvPr>
          <p:cNvSpPr>
            <a:spLocks/>
          </p:cNvSpPr>
          <p:nvPr/>
        </p:nvSpPr>
        <p:spPr>
          <a:xfrm>
            <a:off x="3453309" y="3282247"/>
            <a:ext cx="2412000" cy="596160"/>
          </a:xfrm>
          <a:prstGeom prst="roundRect">
            <a:avLst>
              <a:gd name="adj" fmla="val 14526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Гибкие (</a:t>
            </a:r>
            <a:r>
              <a:rPr lang="en" sz="1100" dirty="0">
                <a:solidFill>
                  <a:schemeClr val="bg1"/>
                </a:solidFill>
              </a:rPr>
              <a:t>Agile) </a:t>
            </a:r>
            <a:r>
              <a:rPr lang="ru-RU" sz="1100" dirty="0">
                <a:solidFill>
                  <a:schemeClr val="bg1"/>
                </a:solidFill>
              </a:rPr>
              <a:t>и классические форматы ведения проекта</a:t>
            </a:r>
          </a:p>
        </p:txBody>
      </p:sp>
      <p:sp>
        <p:nvSpPr>
          <p:cNvPr id="15" name="Прямоугольник: скругленные углы 27">
            <a:extLst>
              <a:ext uri="{FF2B5EF4-FFF2-40B4-BE49-F238E27FC236}">
                <a16:creationId xmlns:a16="http://schemas.microsoft.com/office/drawing/2014/main" id="{352BF645-B390-106C-CFC0-BD1DC9FEF5D0}"/>
              </a:ext>
            </a:extLst>
          </p:cNvPr>
          <p:cNvSpPr>
            <a:spLocks/>
          </p:cNvSpPr>
          <p:nvPr/>
        </p:nvSpPr>
        <p:spPr>
          <a:xfrm>
            <a:off x="3453309" y="3973181"/>
            <a:ext cx="2412000" cy="591357"/>
          </a:xfrm>
          <a:prstGeom prst="roundRect">
            <a:avLst>
              <a:gd name="adj" fmla="val 11504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Внедрение процессов </a:t>
            </a:r>
            <a:r>
              <a:rPr lang="ru-RU" sz="1100" dirty="0" err="1">
                <a:solidFill>
                  <a:schemeClr val="bg1"/>
                </a:solidFill>
              </a:rPr>
              <a:t>DevOps</a:t>
            </a:r>
            <a:r>
              <a:rPr lang="ru-RU" sz="1100" dirty="0">
                <a:solidFill>
                  <a:schemeClr val="bg1"/>
                </a:solidFill>
              </a:rPr>
              <a:t> для автоматизации CI/CD</a:t>
            </a:r>
          </a:p>
        </p:txBody>
      </p:sp>
      <p:sp>
        <p:nvSpPr>
          <p:cNvPr id="16" name="Прямоугольник: скругленные углы 27">
            <a:extLst>
              <a:ext uri="{FF2B5EF4-FFF2-40B4-BE49-F238E27FC236}">
                <a16:creationId xmlns:a16="http://schemas.microsoft.com/office/drawing/2014/main" id="{5A6FB2F2-90F8-FB43-3F7C-CCCE94E2090F}"/>
              </a:ext>
            </a:extLst>
          </p:cNvPr>
          <p:cNvSpPr>
            <a:spLocks/>
          </p:cNvSpPr>
          <p:nvPr/>
        </p:nvSpPr>
        <p:spPr>
          <a:xfrm>
            <a:off x="3453309" y="4654327"/>
            <a:ext cx="2412000" cy="756000"/>
          </a:xfrm>
          <a:prstGeom prst="roundRect">
            <a:avLst>
              <a:gd name="adj" fmla="val 10580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Подключение функционального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и </a:t>
            </a:r>
            <a:r>
              <a:rPr lang="ru-RU" sz="1100" dirty="0" err="1">
                <a:solidFill>
                  <a:schemeClr val="bg1"/>
                </a:solidFill>
              </a:rPr>
              <a:t>автом</a:t>
            </a:r>
            <a:r>
              <a:rPr lang="ru-RU" sz="1100" dirty="0">
                <a:solidFill>
                  <a:schemeClr val="bg1"/>
                </a:solidFill>
              </a:rPr>
              <a:t>-го тестирования </a:t>
            </a:r>
          </a:p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на ранних этапах разработки</a:t>
            </a:r>
          </a:p>
        </p:txBody>
      </p:sp>
      <p:sp>
        <p:nvSpPr>
          <p:cNvPr id="17" name="Прямоугольник: скругленные углы 27">
            <a:extLst>
              <a:ext uri="{FF2B5EF4-FFF2-40B4-BE49-F238E27FC236}">
                <a16:creationId xmlns:a16="http://schemas.microsoft.com/office/drawing/2014/main" id="{819E3227-D367-29BD-8D79-462224875DE5}"/>
              </a:ext>
            </a:extLst>
          </p:cNvPr>
          <p:cNvSpPr>
            <a:spLocks/>
          </p:cNvSpPr>
          <p:nvPr/>
        </p:nvSpPr>
        <p:spPr>
          <a:xfrm>
            <a:off x="3453309" y="5505101"/>
            <a:ext cx="2412000" cy="756000"/>
          </a:xfrm>
          <a:prstGeom prst="roundRect">
            <a:avLst>
              <a:gd name="adj" fmla="val 10580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Внедрение реализованного решения, организация служб эксплуатации и тех. поддержки</a:t>
            </a:r>
          </a:p>
        </p:txBody>
      </p:sp>
      <p:sp>
        <p:nvSpPr>
          <p:cNvPr id="18" name="Прямоугольник: скругленные углы 27">
            <a:extLst>
              <a:ext uri="{FF2B5EF4-FFF2-40B4-BE49-F238E27FC236}">
                <a16:creationId xmlns:a16="http://schemas.microsoft.com/office/drawing/2014/main" id="{7D91E851-316D-86BC-FEC8-637A04AB5838}"/>
              </a:ext>
            </a:extLst>
          </p:cNvPr>
          <p:cNvSpPr>
            <a:spLocks/>
          </p:cNvSpPr>
          <p:nvPr/>
        </p:nvSpPr>
        <p:spPr>
          <a:xfrm>
            <a:off x="6333529" y="2390057"/>
            <a:ext cx="2412000" cy="594000"/>
          </a:xfrm>
          <a:prstGeom prst="roundRect">
            <a:avLst>
              <a:gd name="adj" fmla="val 17467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ru-RU" sz="1100" dirty="0">
                <a:solidFill>
                  <a:schemeClr val="bg1"/>
                </a:solidFill>
              </a:rPr>
              <a:t>Подробный технический аудит текущих решений заказчика</a:t>
            </a:r>
          </a:p>
        </p:txBody>
      </p:sp>
      <p:sp>
        <p:nvSpPr>
          <p:cNvPr id="19" name="Прямоугольник: скругленные углы 27">
            <a:extLst>
              <a:ext uri="{FF2B5EF4-FFF2-40B4-BE49-F238E27FC236}">
                <a16:creationId xmlns:a16="http://schemas.microsoft.com/office/drawing/2014/main" id="{A5F1E184-8CCB-9DAC-E8DE-A5C9FD85379A}"/>
              </a:ext>
            </a:extLst>
          </p:cNvPr>
          <p:cNvSpPr>
            <a:spLocks/>
          </p:cNvSpPr>
          <p:nvPr/>
        </p:nvSpPr>
        <p:spPr>
          <a:xfrm>
            <a:off x="6333529" y="3075906"/>
            <a:ext cx="2412000" cy="909686"/>
          </a:xfrm>
          <a:prstGeom prst="roundRect">
            <a:avLst>
              <a:gd name="adj" fmla="val 997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ru-RU" sz="1100" dirty="0">
                <a:solidFill>
                  <a:schemeClr val="bg1"/>
                </a:solidFill>
              </a:rPr>
              <a:t>Формирование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стратегий перехода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на </a:t>
            </a:r>
            <a:r>
              <a:rPr lang="ru-RU" sz="1100" dirty="0" err="1">
                <a:solidFill>
                  <a:schemeClr val="bg1"/>
                </a:solidFill>
              </a:rPr>
              <a:t>импортонезависимый</a:t>
            </a:r>
            <a:r>
              <a:rPr lang="ru-RU" sz="1100" dirty="0">
                <a:solidFill>
                  <a:schemeClr val="bg1"/>
                </a:solidFill>
              </a:rPr>
              <a:t>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стек технологий </a:t>
            </a:r>
          </a:p>
        </p:txBody>
      </p:sp>
      <p:sp>
        <p:nvSpPr>
          <p:cNvPr id="20" name="Прямоугольник: скругленные углы 27">
            <a:extLst>
              <a:ext uri="{FF2B5EF4-FFF2-40B4-BE49-F238E27FC236}">
                <a16:creationId xmlns:a16="http://schemas.microsoft.com/office/drawing/2014/main" id="{C8E53741-660C-5701-8E59-C2E233ABF334}"/>
              </a:ext>
            </a:extLst>
          </p:cNvPr>
          <p:cNvSpPr>
            <a:spLocks/>
          </p:cNvSpPr>
          <p:nvPr/>
        </p:nvSpPr>
        <p:spPr>
          <a:xfrm>
            <a:off x="6333529" y="4077441"/>
            <a:ext cx="2412000" cy="596160"/>
          </a:xfrm>
          <a:prstGeom prst="roundRect">
            <a:avLst>
              <a:gd name="adj" fmla="val 14526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ru-RU" sz="1100" dirty="0">
                <a:solidFill>
                  <a:schemeClr val="bg1"/>
                </a:solidFill>
              </a:rPr>
              <a:t>Подбор решений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из реестра российского ПО</a:t>
            </a:r>
          </a:p>
        </p:txBody>
      </p:sp>
      <p:sp>
        <p:nvSpPr>
          <p:cNvPr id="21" name="Прямоугольник: скругленные углы 27">
            <a:extLst>
              <a:ext uri="{FF2B5EF4-FFF2-40B4-BE49-F238E27FC236}">
                <a16:creationId xmlns:a16="http://schemas.microsoft.com/office/drawing/2014/main" id="{87698536-D5BB-626C-B5FA-2199B6EEF99C}"/>
              </a:ext>
            </a:extLst>
          </p:cNvPr>
          <p:cNvSpPr>
            <a:spLocks/>
          </p:cNvSpPr>
          <p:nvPr/>
        </p:nvSpPr>
        <p:spPr>
          <a:xfrm>
            <a:off x="6333529" y="4765450"/>
            <a:ext cx="2412000" cy="972000"/>
          </a:xfrm>
          <a:prstGeom prst="roundRect">
            <a:avLst>
              <a:gd name="adj" fmla="val 10197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ru-RU" sz="1100" dirty="0">
                <a:solidFill>
                  <a:schemeClr val="bg1"/>
                </a:solidFill>
              </a:rPr>
              <a:t>Модифицирование систем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с использованием открытого стека технологий и набора решений российского ПО</a:t>
            </a:r>
          </a:p>
        </p:txBody>
      </p:sp>
      <p:sp>
        <p:nvSpPr>
          <p:cNvPr id="22" name="Прямоугольник: скругленные углы 27">
            <a:extLst>
              <a:ext uri="{FF2B5EF4-FFF2-40B4-BE49-F238E27FC236}">
                <a16:creationId xmlns:a16="http://schemas.microsoft.com/office/drawing/2014/main" id="{E9F2A581-3528-39AB-9787-4AD83A99AA58}"/>
              </a:ext>
            </a:extLst>
          </p:cNvPr>
          <p:cNvSpPr>
            <a:spLocks/>
          </p:cNvSpPr>
          <p:nvPr/>
        </p:nvSpPr>
        <p:spPr>
          <a:xfrm>
            <a:off x="6333529" y="5829299"/>
            <a:ext cx="2412000" cy="431801"/>
          </a:xfrm>
          <a:prstGeom prst="roundRect">
            <a:avLst>
              <a:gd name="adj" fmla="val 1912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ru-RU" sz="1100" dirty="0">
                <a:solidFill>
                  <a:schemeClr val="bg1"/>
                </a:solidFill>
              </a:rPr>
              <a:t>Миграция БД</a:t>
            </a:r>
          </a:p>
        </p:txBody>
      </p:sp>
      <p:sp>
        <p:nvSpPr>
          <p:cNvPr id="23" name="Прямоугольник: скругленные углы 27">
            <a:extLst>
              <a:ext uri="{FF2B5EF4-FFF2-40B4-BE49-F238E27FC236}">
                <a16:creationId xmlns:a16="http://schemas.microsoft.com/office/drawing/2014/main" id="{98600BA4-1485-D164-C34E-29AE1B2271DF}"/>
              </a:ext>
            </a:extLst>
          </p:cNvPr>
          <p:cNvSpPr>
            <a:spLocks/>
          </p:cNvSpPr>
          <p:nvPr/>
        </p:nvSpPr>
        <p:spPr>
          <a:xfrm>
            <a:off x="9209089" y="2073639"/>
            <a:ext cx="2412000" cy="756000"/>
          </a:xfrm>
          <a:prstGeom prst="roundRect">
            <a:avLst>
              <a:gd name="adj" fmla="val 12544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defRPr/>
            </a:pPr>
            <a:r>
              <a:rPr lang="ru-RU" sz="1100" dirty="0">
                <a:solidFill>
                  <a:schemeClr val="bg1"/>
                </a:solidFill>
              </a:rPr>
              <a:t>Повышаем управляемость разработки за счёт передачи команды под контроль клиенту</a:t>
            </a:r>
          </a:p>
        </p:txBody>
      </p:sp>
      <p:sp>
        <p:nvSpPr>
          <p:cNvPr id="24" name="Прямоугольник: скругленные углы 27">
            <a:extLst>
              <a:ext uri="{FF2B5EF4-FFF2-40B4-BE49-F238E27FC236}">
                <a16:creationId xmlns:a16="http://schemas.microsoft.com/office/drawing/2014/main" id="{3986AAC3-166B-9523-375F-4498F5D167D7}"/>
              </a:ext>
            </a:extLst>
          </p:cNvPr>
          <p:cNvSpPr>
            <a:spLocks/>
          </p:cNvSpPr>
          <p:nvPr/>
        </p:nvSpPr>
        <p:spPr>
          <a:xfrm>
            <a:off x="9209089" y="2912484"/>
            <a:ext cx="2412000" cy="617586"/>
          </a:xfrm>
          <a:prstGeom prst="roundRect">
            <a:avLst>
              <a:gd name="adj" fmla="val 1344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marL="0" lvl="1"/>
            <a:r>
              <a:rPr lang="ru-RU" sz="1100" dirty="0"/>
              <a:t>Отлаженный процесс быстрого найма и вывода команд</a:t>
            </a:r>
          </a:p>
        </p:txBody>
      </p:sp>
      <p:sp>
        <p:nvSpPr>
          <p:cNvPr id="25" name="Прямоугольник: скругленные углы 27">
            <a:extLst>
              <a:ext uri="{FF2B5EF4-FFF2-40B4-BE49-F238E27FC236}">
                <a16:creationId xmlns:a16="http://schemas.microsoft.com/office/drawing/2014/main" id="{0077FD2A-2468-F96A-CF09-509BAE93A582}"/>
              </a:ext>
            </a:extLst>
          </p:cNvPr>
          <p:cNvSpPr>
            <a:spLocks/>
          </p:cNvSpPr>
          <p:nvPr/>
        </p:nvSpPr>
        <p:spPr>
          <a:xfrm>
            <a:off x="9209089" y="3620413"/>
            <a:ext cx="2412000" cy="762001"/>
          </a:xfrm>
          <a:prstGeom prst="roundRect">
            <a:avLst>
              <a:gd name="adj" fmla="val 11688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 marL="0" lvl="1"/>
            <a:r>
              <a:rPr lang="ru-RU" sz="1100" dirty="0"/>
              <a:t>Возможность усиления </a:t>
            </a:r>
            <a:br>
              <a:rPr lang="ru-RU" sz="1100" dirty="0"/>
            </a:br>
            <a:r>
              <a:rPr lang="ru-RU" sz="1100" dirty="0"/>
              <a:t>команд ресурсами любых </a:t>
            </a:r>
            <a:br>
              <a:rPr lang="ru-RU" sz="1100" dirty="0"/>
            </a:br>
            <a:r>
              <a:rPr lang="ru-RU" sz="1100" dirty="0"/>
              <a:t>ролей производства</a:t>
            </a:r>
          </a:p>
        </p:txBody>
      </p:sp>
      <p:sp>
        <p:nvSpPr>
          <p:cNvPr id="26" name="Прямоугольник: скругленные углы 27">
            <a:extLst>
              <a:ext uri="{FF2B5EF4-FFF2-40B4-BE49-F238E27FC236}">
                <a16:creationId xmlns:a16="http://schemas.microsoft.com/office/drawing/2014/main" id="{CF341ED9-D288-F612-6DB6-6E9156784DD1}"/>
              </a:ext>
            </a:extLst>
          </p:cNvPr>
          <p:cNvSpPr>
            <a:spLocks/>
          </p:cNvSpPr>
          <p:nvPr/>
        </p:nvSpPr>
        <p:spPr>
          <a:xfrm>
            <a:off x="9209088" y="4472757"/>
            <a:ext cx="2412000" cy="936000"/>
          </a:xfrm>
          <a:prstGeom prst="roundRect">
            <a:avLst>
              <a:gd name="adj" fmla="val 9553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ru-RU" sz="1100" dirty="0">
                <a:solidFill>
                  <a:schemeClr val="bg1"/>
                </a:solidFill>
              </a:rPr>
              <a:t>Пул доверенных 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подрядчиков в качестве возможности для скорейшего закрытия потребности</a:t>
            </a:r>
          </a:p>
        </p:txBody>
      </p:sp>
      <p:sp>
        <p:nvSpPr>
          <p:cNvPr id="27" name="Прямоугольник: скругленные углы 27">
            <a:extLst>
              <a:ext uri="{FF2B5EF4-FFF2-40B4-BE49-F238E27FC236}">
                <a16:creationId xmlns:a16="http://schemas.microsoft.com/office/drawing/2014/main" id="{1542D8F0-A863-2584-96E7-FBB5FA481DE6}"/>
              </a:ext>
            </a:extLst>
          </p:cNvPr>
          <p:cNvSpPr>
            <a:spLocks/>
          </p:cNvSpPr>
          <p:nvPr/>
        </p:nvSpPr>
        <p:spPr>
          <a:xfrm>
            <a:off x="9209088" y="5499100"/>
            <a:ext cx="2412000" cy="762001"/>
          </a:xfrm>
          <a:prstGeom prst="roundRect">
            <a:avLst>
              <a:gd name="adj" fmla="val 12159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r>
              <a:rPr lang="ru-RU" sz="1100" dirty="0">
                <a:solidFill>
                  <a:schemeClr val="bg1"/>
                </a:solidFill>
              </a:rPr>
              <a:t>Обеспечение прозрачной отчётности и контроль</a:t>
            </a:r>
            <a:br>
              <a:rPr lang="ru-RU" sz="1100" dirty="0">
                <a:solidFill>
                  <a:schemeClr val="bg1"/>
                </a:solidFill>
              </a:rPr>
            </a:br>
            <a:r>
              <a:rPr lang="ru-RU" sz="1100" dirty="0">
                <a:solidFill>
                  <a:schemeClr val="bg1"/>
                </a:solidFill>
              </a:rPr>
              <a:t>за командой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6C9C9D9-BC6C-8CFF-E287-DDAF499E6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8828" y="1384300"/>
            <a:ext cx="329827" cy="32982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E6492E6-C2DC-DFA9-971F-CB313B17EE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99348" y="1355986"/>
            <a:ext cx="361992" cy="361992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245FEDD-C021-C7A6-6D0B-6CA7FD28A99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6200" y="1378968"/>
            <a:ext cx="366829" cy="366829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FEDF7C5-A184-7511-EABD-C06CD6DBBEC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33704" y="1357434"/>
            <a:ext cx="359096" cy="3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3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64E0681-0F56-1F0C-C4EF-F5E719DDF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738664"/>
          </a:xfrm>
        </p:spPr>
        <p:txBody>
          <a:bodyPr/>
          <a:lstStyle/>
          <a:p>
            <a:r>
              <a:rPr lang="ru-RU" dirty="0">
                <a:effectLst/>
              </a:rPr>
              <a:t>Т1 сегодня — лидер российского</a:t>
            </a:r>
            <a:r>
              <a:rPr lang="en-US" dirty="0">
                <a:effectLst/>
              </a:rPr>
              <a:t> </a:t>
            </a:r>
            <a:r>
              <a:rPr lang="ru-RU" dirty="0">
                <a:effectLst/>
              </a:rPr>
              <a:t>ИТ-рынка </a:t>
            </a:r>
            <a:br>
              <a:rPr lang="en-US" dirty="0">
                <a:effectLst/>
              </a:rPr>
            </a:br>
            <a:r>
              <a:rPr lang="ru-RU" dirty="0">
                <a:effectLst/>
              </a:rPr>
              <a:t>по результатам 2023 года</a:t>
            </a:r>
            <a:endParaRPr lang="ru-RU" dirty="0"/>
          </a:p>
        </p:txBody>
      </p:sp>
      <p:sp>
        <p:nvSpPr>
          <p:cNvPr id="7" name="Скругленный прямоугольник 1">
            <a:extLst>
              <a:ext uri="{FF2B5EF4-FFF2-40B4-BE49-F238E27FC236}">
                <a16:creationId xmlns:a16="http://schemas.microsoft.com/office/drawing/2014/main" id="{B5826864-D02C-5BE0-3A1F-564E02816EC0}"/>
              </a:ext>
            </a:extLst>
          </p:cNvPr>
          <p:cNvSpPr/>
          <p:nvPr/>
        </p:nvSpPr>
        <p:spPr>
          <a:xfrm>
            <a:off x="431415" y="1388269"/>
            <a:ext cx="5904000" cy="1179513"/>
          </a:xfrm>
          <a:prstGeom prst="roundRect">
            <a:avLst>
              <a:gd name="adj" fmla="val 907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Скругленный прямоугольник 3">
            <a:extLst>
              <a:ext uri="{FF2B5EF4-FFF2-40B4-BE49-F238E27FC236}">
                <a16:creationId xmlns:a16="http://schemas.microsoft.com/office/drawing/2014/main" id="{BD4D5C33-A7EB-1DC4-0108-DC2CAEE10037}"/>
              </a:ext>
            </a:extLst>
          </p:cNvPr>
          <p:cNvSpPr/>
          <p:nvPr/>
        </p:nvSpPr>
        <p:spPr>
          <a:xfrm>
            <a:off x="8928641" y="1388269"/>
            <a:ext cx="2836910" cy="1179512"/>
          </a:xfrm>
          <a:prstGeom prst="roundRect">
            <a:avLst>
              <a:gd name="adj" fmla="val 8828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222,9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млрд 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суммарная выручка холдинга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 НДС за 2023 год</a:t>
            </a:r>
          </a:p>
        </p:txBody>
      </p:sp>
      <p:sp>
        <p:nvSpPr>
          <p:cNvPr id="10" name="Скругленный прямоугольник 1">
            <a:extLst>
              <a:ext uri="{FF2B5EF4-FFF2-40B4-BE49-F238E27FC236}">
                <a16:creationId xmlns:a16="http://schemas.microsoft.com/office/drawing/2014/main" id="{AE2402AF-1B0C-5776-CF48-5B2ED4C98559}"/>
              </a:ext>
            </a:extLst>
          </p:cNvPr>
          <p:cNvSpPr/>
          <p:nvPr/>
        </p:nvSpPr>
        <p:spPr>
          <a:xfrm>
            <a:off x="6458739" y="1388269"/>
            <a:ext cx="2340000" cy="1179513"/>
          </a:xfrm>
          <a:prstGeom prst="roundRect">
            <a:avLst>
              <a:gd name="adj" fmla="val 9515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000+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численность сотрудников ИТ-холдинга Т1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89AEFA-6074-7D0F-86EC-381D73C75FCD}"/>
              </a:ext>
            </a:extLst>
          </p:cNvPr>
          <p:cNvSpPr/>
          <p:nvPr/>
        </p:nvSpPr>
        <p:spPr>
          <a:xfrm>
            <a:off x="5846392" y="3906013"/>
            <a:ext cx="3391072" cy="2547175"/>
          </a:xfrm>
          <a:prstGeom prst="roundRect">
            <a:avLst>
              <a:gd name="adj" fmla="val 492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AAE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AAE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городов присутствия в России и СНГ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D096BD-ACE2-9EFB-9AE7-0CB65392D558}"/>
              </a:ext>
            </a:extLst>
          </p:cNvPr>
          <p:cNvSpPr txBox="1"/>
          <p:nvPr/>
        </p:nvSpPr>
        <p:spPr>
          <a:xfrm>
            <a:off x="6013400" y="4911979"/>
            <a:ext cx="2035880" cy="12721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Москва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Санкт-Петербург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Нижний Новгород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Казань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Екатеринбург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Челябинск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21872-8798-3747-9938-3A19CF061C39}"/>
              </a:ext>
            </a:extLst>
          </p:cNvPr>
          <p:cNvSpPr txBox="1"/>
          <p:nvPr/>
        </p:nvSpPr>
        <p:spPr>
          <a:xfrm>
            <a:off x="7736105" y="4911979"/>
            <a:ext cx="1433551" cy="10515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Ижевск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Рязань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Самара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Новосибирск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Минск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6BBF56-9A55-A186-F1F9-7DD79EC6587C}"/>
              </a:ext>
            </a:extLst>
          </p:cNvPr>
          <p:cNvSpPr txBox="1"/>
          <p:nvPr/>
        </p:nvSpPr>
        <p:spPr>
          <a:xfrm>
            <a:off x="2200805" y="1626719"/>
            <a:ext cx="3813175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Многопрофильный ИТ-холдинг, предоставляющий полный спектр решений для реализации высокотехнологичных проектов с учётом актуальных потребностей и отраслевой специфики заказчиков</a:t>
            </a:r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7A960015-2486-A6FE-E614-CF3007581FCF}"/>
              </a:ext>
            </a:extLst>
          </p:cNvPr>
          <p:cNvSpPr/>
          <p:nvPr/>
        </p:nvSpPr>
        <p:spPr>
          <a:xfrm>
            <a:off x="10547481" y="1471643"/>
            <a:ext cx="1116500" cy="224148"/>
          </a:xfrm>
          <a:prstGeom prst="roundRect">
            <a:avLst>
              <a:gd name="adj" fmla="val 29155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+34% к 2022 г.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CDFF39DD-5C50-48E4-1FCC-E23DBE8A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5114" y="1741534"/>
            <a:ext cx="1207064" cy="4800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9542913-BB45-8CBD-7590-930D0253DD83}"/>
              </a:ext>
            </a:extLst>
          </p:cNvPr>
          <p:cNvSpPr txBox="1"/>
          <p:nvPr/>
        </p:nvSpPr>
        <p:spPr>
          <a:xfrm>
            <a:off x="7718213" y="5974585"/>
            <a:ext cx="3612444" cy="1615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>
              <a:defRPr sz="1100">
                <a:solidFill>
                  <a:schemeClr val="bg1">
                    <a:lumMod val="65000"/>
                  </a:schemeClr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И другие города</a:t>
            </a:r>
          </a:p>
        </p:txBody>
      </p:sp>
      <p:sp>
        <p:nvSpPr>
          <p:cNvPr id="35" name="Скругленный прямоугольник 1">
            <a:extLst>
              <a:ext uri="{FF2B5EF4-FFF2-40B4-BE49-F238E27FC236}">
                <a16:creationId xmlns:a16="http://schemas.microsoft.com/office/drawing/2014/main" id="{4D61C617-23E0-830C-21CE-87C814751915}"/>
              </a:ext>
            </a:extLst>
          </p:cNvPr>
          <p:cNvSpPr/>
          <p:nvPr/>
        </p:nvSpPr>
        <p:spPr>
          <a:xfrm>
            <a:off x="431415" y="2720429"/>
            <a:ext cx="4140000" cy="1042344"/>
          </a:xfrm>
          <a:prstGeom prst="roundRect">
            <a:avLst>
              <a:gd name="adj" fmla="val 12785"/>
            </a:avLst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ADE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150+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BECCF7-B373-1060-4498-996E5D534440}"/>
              </a:ext>
            </a:extLst>
          </p:cNvPr>
          <p:cNvSpPr txBox="1"/>
          <p:nvPr/>
        </p:nvSpPr>
        <p:spPr>
          <a:xfrm>
            <a:off x="1952255" y="2973301"/>
            <a:ext cx="2576202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продуктов и услуг,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в т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.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 ч. собственных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импортозамещённых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3182B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  <p:sp>
        <p:nvSpPr>
          <p:cNvPr id="42" name="Скругленный прямоугольник 1">
            <a:extLst>
              <a:ext uri="{FF2B5EF4-FFF2-40B4-BE49-F238E27FC236}">
                <a16:creationId xmlns:a16="http://schemas.microsoft.com/office/drawing/2014/main" id="{E6B86D95-DE43-554E-16E5-39A5F58474A2}"/>
              </a:ext>
            </a:extLst>
          </p:cNvPr>
          <p:cNvSpPr/>
          <p:nvPr/>
        </p:nvSpPr>
        <p:spPr>
          <a:xfrm>
            <a:off x="431415" y="5083444"/>
            <a:ext cx="2340000" cy="1369744"/>
          </a:xfrm>
          <a:prstGeom prst="roundRect">
            <a:avLst>
              <a:gd name="adj" fmla="val 9790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bIns="108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ADE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800+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проектов реализовано 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для государства 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и ключевых отраслей</a:t>
            </a:r>
          </a:p>
        </p:txBody>
      </p:sp>
      <p:sp>
        <p:nvSpPr>
          <p:cNvPr id="43" name="Скругленный прямоугольник 1">
            <a:extLst>
              <a:ext uri="{FF2B5EF4-FFF2-40B4-BE49-F238E27FC236}">
                <a16:creationId xmlns:a16="http://schemas.microsoft.com/office/drawing/2014/main" id="{AC406809-770A-6FF9-A04D-508AB77EE326}"/>
              </a:ext>
            </a:extLst>
          </p:cNvPr>
          <p:cNvSpPr/>
          <p:nvPr/>
        </p:nvSpPr>
        <p:spPr>
          <a:xfrm>
            <a:off x="431415" y="3904622"/>
            <a:ext cx="2340000" cy="1044000"/>
          </a:xfrm>
          <a:prstGeom prst="roundRect">
            <a:avLst>
              <a:gd name="adj" fmla="val 13578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DE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80</a:t>
            </a: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ADE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продуктов внесено в ЕРРП </a:t>
            </a:r>
          </a:p>
        </p:txBody>
      </p:sp>
      <p:sp>
        <p:nvSpPr>
          <p:cNvPr id="44" name="Скругленный прямоугольник 5">
            <a:extLst>
              <a:ext uri="{FF2B5EF4-FFF2-40B4-BE49-F238E27FC236}">
                <a16:creationId xmlns:a16="http://schemas.microsoft.com/office/drawing/2014/main" id="{FEAFAF16-6630-C231-C545-92C9977FF985}"/>
              </a:ext>
            </a:extLst>
          </p:cNvPr>
          <p:cNvSpPr/>
          <p:nvPr/>
        </p:nvSpPr>
        <p:spPr>
          <a:xfrm>
            <a:off x="2906130" y="3906013"/>
            <a:ext cx="2808000" cy="2547175"/>
          </a:xfrm>
          <a:prstGeom prst="roundRect">
            <a:avLst>
              <a:gd name="adj" fmla="val 512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36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Компетенции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Разработка ПО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Искусственный интеллект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Системная интеграция 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Информационная безопасность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Облачные сервисы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Консалтинг, обучение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AAE5"/>
              </a:buClr>
              <a:buSzTx/>
              <a:buFont typeface="Системный шрифт, обычный"/>
              <a:buChar char="+"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Аутсорсинг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6D53F468-AC63-6986-CA5E-69D8182F925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8415" y="4032040"/>
            <a:ext cx="305388" cy="312367"/>
          </a:xfrm>
          <a:prstGeom prst="rect">
            <a:avLst/>
          </a:prstGeom>
        </p:spPr>
      </p:pic>
      <p:pic>
        <p:nvPicPr>
          <p:cNvPr id="4" name="Рисунок 9">
            <a:extLst>
              <a:ext uri="{FF2B5EF4-FFF2-40B4-BE49-F238E27FC236}">
                <a16:creationId xmlns:a16="http://schemas.microsoft.com/office/drawing/2014/main" id="{AD0030D0-D044-7820-C13D-AC26847F7C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8415" y="5195594"/>
            <a:ext cx="278204" cy="284562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4A01F761-13A5-A38D-65E9-19DD88D9D9E9}"/>
              </a:ext>
            </a:extLst>
          </p:cNvPr>
          <p:cNvSpPr/>
          <p:nvPr/>
        </p:nvSpPr>
        <p:spPr>
          <a:xfrm>
            <a:off x="9375422" y="3904343"/>
            <a:ext cx="2390129" cy="2548845"/>
          </a:xfrm>
          <a:prstGeom prst="roundRect">
            <a:avLst>
              <a:gd name="adj" fmla="val 542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AAE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40+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AAE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центров компетенций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000" b="1" i="0" u="none" strike="noStrike" kern="1200" cap="none" spc="0" normalizeH="0" baseline="0" noProof="0" dirty="0">
              <a:ln>
                <a:noFill/>
              </a:ln>
              <a:solidFill>
                <a:srgbClr val="00AAE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07F530-57D3-F1C3-FE6B-C6186D6E07B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4856" y="4699102"/>
            <a:ext cx="1746089" cy="1754085"/>
          </a:xfrm>
          <a:prstGeom prst="roundRect">
            <a:avLst>
              <a:gd name="adj" fmla="val 4019"/>
            </a:avLst>
          </a:prstGeom>
        </p:spPr>
      </p:pic>
      <p:sp>
        <p:nvSpPr>
          <p:cNvPr id="23" name="Скругленный прямоугольник 1">
            <a:extLst>
              <a:ext uri="{FF2B5EF4-FFF2-40B4-BE49-F238E27FC236}">
                <a16:creationId xmlns:a16="http://schemas.microsoft.com/office/drawing/2014/main" id="{8D6DEA8A-6CB3-4F4B-BAA8-21B6F4EF7823}"/>
              </a:ext>
            </a:extLst>
          </p:cNvPr>
          <p:cNvSpPr/>
          <p:nvPr/>
        </p:nvSpPr>
        <p:spPr>
          <a:xfrm>
            <a:off x="4694739" y="2714172"/>
            <a:ext cx="4104000" cy="1054858"/>
          </a:xfrm>
          <a:prstGeom prst="roundRect">
            <a:avLst>
              <a:gd name="adj" fmla="val 12092"/>
            </a:avLst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00ADE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300+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971D20-4230-4097-BFA1-63009237E69C}"/>
              </a:ext>
            </a:extLst>
          </p:cNvPr>
          <p:cNvSpPr txBox="1"/>
          <p:nvPr/>
        </p:nvSpPr>
        <p:spPr>
          <a:xfrm>
            <a:off x="6199938" y="3065634"/>
            <a:ext cx="1476000" cy="369332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партнёров-вендоров </a:t>
            </a:r>
            <a:b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</a:b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3182B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во всех сферах ИТ</a:t>
            </a:r>
          </a:p>
        </p:txBody>
      </p:sp>
      <p:sp>
        <p:nvSpPr>
          <p:cNvPr id="27" name="Скругленный прямоугольник 1">
            <a:extLst>
              <a:ext uri="{FF2B5EF4-FFF2-40B4-BE49-F238E27FC236}">
                <a16:creationId xmlns:a16="http://schemas.microsoft.com/office/drawing/2014/main" id="{C6B11D56-C32E-416D-B044-6C64DA6593EC}"/>
              </a:ext>
            </a:extLst>
          </p:cNvPr>
          <p:cNvSpPr/>
          <p:nvPr/>
        </p:nvSpPr>
        <p:spPr>
          <a:xfrm>
            <a:off x="8923785" y="2714172"/>
            <a:ext cx="2836800" cy="1054858"/>
          </a:xfrm>
          <a:prstGeom prst="roundRect">
            <a:avLst>
              <a:gd name="adj" fmla="val 1172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72000" b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750+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32C9577-545E-4260-9EEF-E1B4FAD1DB18}"/>
              </a:ext>
            </a:extLst>
          </p:cNvPr>
          <p:cNvSpPr txBox="1"/>
          <p:nvPr/>
        </p:nvSpPr>
        <p:spPr>
          <a:xfrm>
            <a:off x="9138140" y="3402087"/>
            <a:ext cx="93600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/>
              </a:rPr>
              <a:t>заказчиков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63B03EB-EF6D-EEA0-3B57-A9F1BCB006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0572" y="2735488"/>
            <a:ext cx="953947" cy="95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69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A0D5D-2D8F-5A04-C356-02F5BDA74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95B284FE-FC6D-C65B-5676-A64FBD063FF9}"/>
              </a:ext>
            </a:extLst>
          </p:cNvPr>
          <p:cNvSpPr/>
          <p:nvPr/>
        </p:nvSpPr>
        <p:spPr>
          <a:xfrm>
            <a:off x="3398399" y="1406933"/>
            <a:ext cx="8361731" cy="5009742"/>
          </a:xfrm>
          <a:prstGeom prst="roundRect">
            <a:avLst>
              <a:gd name="adj" fmla="val 1764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Ключевые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компетенции</a:t>
            </a:r>
          </a:p>
          <a:p>
            <a:pPr marL="0" lvl="1">
              <a:spcAft>
                <a:spcPts val="600"/>
              </a:spcAft>
            </a:pPr>
            <a:endParaRPr lang="ru-RU" b="1" dirty="0">
              <a:solidFill>
                <a:schemeClr val="bg2"/>
              </a:solidFill>
            </a:endParaRPr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6F54FAC9-009A-86E0-5BE9-0E1A350068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1088" y="1565574"/>
            <a:ext cx="416790" cy="416790"/>
          </a:xfrm>
          <a:prstGeom prst="rect">
            <a:avLst/>
          </a:prstGeom>
        </p:spPr>
      </p:pic>
      <p:sp>
        <p:nvSpPr>
          <p:cNvPr id="39" name="Скругленный прямоугольник 38">
            <a:extLst>
              <a:ext uri="{FF2B5EF4-FFF2-40B4-BE49-F238E27FC236}">
                <a16:creationId xmlns:a16="http://schemas.microsoft.com/office/drawing/2014/main" id="{57CB1030-1783-3127-F5B1-0B0E89552373}"/>
              </a:ext>
            </a:extLst>
          </p:cNvPr>
          <p:cNvSpPr/>
          <p:nvPr/>
        </p:nvSpPr>
        <p:spPr>
          <a:xfrm>
            <a:off x="431869" y="1406946"/>
            <a:ext cx="2806631" cy="5010030"/>
          </a:xfrm>
          <a:prstGeom prst="roundRect">
            <a:avLst>
              <a:gd name="adj" fmla="val 29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1"/>
                </a:solidFill>
              </a:rPr>
              <a:t>Опыт проектной </a:t>
            </a:r>
            <a:br>
              <a:rPr lang="ru-RU" sz="1600" b="1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bg1"/>
                </a:solidFill>
              </a:rPr>
              <a:t>команды</a:t>
            </a:r>
          </a:p>
        </p:txBody>
      </p:sp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EA66408-DB4D-98C5-D8D0-B73AA0F7CFF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6139" y="1569760"/>
            <a:ext cx="412604" cy="412604"/>
          </a:xfrm>
          <a:prstGeom prst="rect">
            <a:avLst/>
          </a:prstGeo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C9D2E78-25DE-F978-0CA3-D9800F21D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</p:spPr>
        <p:txBody>
          <a:bodyPr/>
          <a:lstStyle/>
          <a:p>
            <a:r>
              <a:rPr lang="ru-RU" dirty="0"/>
              <a:t>Интеграционные решения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730784-7526-BC6B-70C7-420390B1DF5B}"/>
              </a:ext>
            </a:extLst>
          </p:cNvPr>
          <p:cNvSpPr txBox="1"/>
          <p:nvPr/>
        </p:nvSpPr>
        <p:spPr>
          <a:xfrm>
            <a:off x="609192" y="3167199"/>
            <a:ext cx="2509295" cy="569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en-US" sz="1200" b="1" dirty="0" err="1">
                <a:solidFill>
                  <a:schemeClr val="bg1"/>
                </a:solidFill>
              </a:rPr>
              <a:t>HoReCa</a:t>
            </a:r>
            <a:endParaRPr lang="ru-RU" sz="1200" b="1" dirty="0">
              <a:solidFill>
                <a:schemeClr val="bg1"/>
              </a:solidFill>
            </a:endParaRPr>
          </a:p>
          <a:p>
            <a:pPr marL="0" lvl="1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Реализация интеграционных адаптеров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0523E-BCEF-4DCB-1A36-620BA93E01FD}"/>
              </a:ext>
            </a:extLst>
          </p:cNvPr>
          <p:cNvSpPr txBox="1"/>
          <p:nvPr/>
        </p:nvSpPr>
        <p:spPr>
          <a:xfrm>
            <a:off x="609192" y="2278593"/>
            <a:ext cx="2430364" cy="91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Строительство</a:t>
            </a:r>
          </a:p>
          <a:p>
            <a:pPr fontAlgn="b">
              <a:spcAft>
                <a:spcPts val="600"/>
              </a:spcAft>
              <a:buClr>
                <a:schemeClr val="bg1"/>
              </a:buClr>
              <a:defRPr/>
            </a:pPr>
            <a:r>
              <a:rPr lang="ru-RU" sz="1000" dirty="0">
                <a:solidFill>
                  <a:schemeClr val="bg1"/>
                </a:solidFill>
                <a:latin typeface="ALS Hauss" panose="00000500000000000000" pitchFamily="50" charset="0"/>
              </a:rPr>
              <a:t>Разработка витрин и сервисов получения данных из корпоративных хранилищ</a:t>
            </a:r>
          </a:p>
          <a:p>
            <a:pPr marL="171450" indent="-171450" fontAlgn="b">
              <a:spcAft>
                <a:spcPts val="600"/>
              </a:spcAft>
              <a:buClr>
                <a:schemeClr val="bg1"/>
              </a:buClr>
              <a:buFont typeface="ALS Hauss" panose="00000500000000000000" pitchFamily="50" charset="0"/>
              <a:buChar char="+"/>
              <a:defRPr/>
            </a:pPr>
            <a:endParaRPr lang="ru-RU" sz="1000" dirty="0">
              <a:solidFill>
                <a:schemeClr val="bg1"/>
              </a:solidFill>
              <a:latin typeface="ALS Hauss" panose="00000500000000000000" pitchFamily="50" charset="0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E5535547-693F-70A8-845C-A1DC0C55D4DE}"/>
              </a:ext>
            </a:extLst>
          </p:cNvPr>
          <p:cNvSpPr txBox="1">
            <a:spLocks/>
          </p:cNvSpPr>
          <p:nvPr/>
        </p:nvSpPr>
        <p:spPr>
          <a:xfrm>
            <a:off x="432619" y="986638"/>
            <a:ext cx="7915315" cy="227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2800">
                <a:solidFill>
                  <a:srgbClr val="1F497D">
                    <a:lumMod val="75000"/>
                  </a:srgbClr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marL="0" lvl="1" fontAlgn="t">
              <a:lnSpc>
                <a:spcPct val="90000"/>
              </a:lnSpc>
              <a:spcBef>
                <a:spcPts val="400"/>
              </a:spcBef>
              <a:spcAft>
                <a:spcPts val="600"/>
              </a:spcAft>
              <a:buClr>
                <a:srgbClr val="00AAE6"/>
              </a:buClr>
              <a:buSzPct val="100000"/>
              <a:tabLst>
                <a:tab pos="398463" algn="l"/>
              </a:tabLst>
              <a:defRPr/>
            </a:pPr>
            <a:r>
              <a:rPr lang="ru-RU" sz="1600" dirty="0">
                <a:solidFill>
                  <a:schemeClr val="bg2"/>
                </a:solidFill>
              </a:rPr>
              <a:t>Проектируем и реализуем сложные интеграционные системные решения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C684ED-9B1D-5926-9277-033B43A91F40}"/>
              </a:ext>
            </a:extLst>
          </p:cNvPr>
          <p:cNvSpPr txBox="1"/>
          <p:nvPr/>
        </p:nvSpPr>
        <p:spPr>
          <a:xfrm>
            <a:off x="3583054" y="4520804"/>
            <a:ext cx="3152672" cy="16081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Интеграционные платформы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Использование </a:t>
            </a:r>
            <a:r>
              <a:rPr lang="en-US" sz="1000" dirty="0"/>
              <a:t>API Management </a:t>
            </a:r>
            <a:r>
              <a:rPr lang="ru-RU" sz="1000" dirty="0"/>
              <a:t>систем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Проектирование применения различных </a:t>
            </a:r>
            <a:br>
              <a:rPr lang="ru-RU" altLang="ru-RU" sz="1000" dirty="0"/>
            </a:br>
            <a:r>
              <a:rPr lang="ru-RU" altLang="ru-RU" sz="1000" dirty="0"/>
              <a:t>подходов к интеграции (</a:t>
            </a:r>
            <a:r>
              <a:rPr lang="en-US" altLang="ru-RU" sz="1000" dirty="0"/>
              <a:t>API, </a:t>
            </a:r>
            <a:r>
              <a:rPr lang="ru-RU" altLang="ru-RU" sz="1000" dirty="0"/>
              <a:t>очереди, </a:t>
            </a:r>
            <a:br>
              <a:rPr lang="ru-RU" altLang="ru-RU" sz="1000" dirty="0"/>
            </a:br>
            <a:r>
              <a:rPr lang="ru-RU" altLang="ru-RU" sz="1000" dirty="0"/>
              <a:t>стримы, </a:t>
            </a:r>
            <a:r>
              <a:rPr lang="en-US" altLang="ru-RU" sz="1000" dirty="0"/>
              <a:t>ESB, </a:t>
            </a:r>
            <a:r>
              <a:rPr lang="ru-RU" altLang="ru-RU" sz="1000" dirty="0"/>
              <a:t>файловый обмен)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Работа с государственными </a:t>
            </a:r>
            <a:br>
              <a:rPr lang="ru-RU" altLang="ru-RU" sz="1000" dirty="0"/>
            </a:br>
            <a:r>
              <a:rPr lang="ru-RU" altLang="ru-RU" sz="1000" dirty="0"/>
              <a:t>интеграционными системами (СМЭВ)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altLang="ru-RU" sz="1000" dirty="0"/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altLang="ru-RU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8F5D2B-4F1D-A10D-27B0-1BBCB464A0AE}"/>
              </a:ext>
            </a:extLst>
          </p:cNvPr>
          <p:cNvSpPr txBox="1"/>
          <p:nvPr/>
        </p:nvSpPr>
        <p:spPr>
          <a:xfrm>
            <a:off x="3583054" y="2278593"/>
            <a:ext cx="633180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dirty="0">
                <a:solidFill>
                  <a:schemeClr val="bg2"/>
                </a:solidFill>
              </a:rPr>
              <a:t>Проектирование и реализация сложных </a:t>
            </a:r>
            <a:br>
              <a:rPr lang="ru-RU" sz="1200" dirty="0">
                <a:solidFill>
                  <a:schemeClr val="bg2"/>
                </a:solidFill>
              </a:rPr>
            </a:br>
            <a:r>
              <a:rPr lang="ru-RU" sz="1200" dirty="0">
                <a:solidFill>
                  <a:schemeClr val="bg2"/>
                </a:solidFill>
              </a:rPr>
              <a:t>интеграционных платформ и сервисов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C1AB43-D134-92FE-0F7B-848AB690269C}"/>
              </a:ext>
            </a:extLst>
          </p:cNvPr>
          <p:cNvSpPr txBox="1"/>
          <p:nvPr/>
        </p:nvSpPr>
        <p:spPr>
          <a:xfrm>
            <a:off x="7724554" y="2855766"/>
            <a:ext cx="3441820" cy="1146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Работа с данными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Проектирование целевых моделей данных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Миграция данных между СУБД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Оптимизация запросов и быстродействия СУБД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Внедрение </a:t>
            </a:r>
            <a:r>
              <a:rPr lang="en-US" altLang="ru-RU" sz="1000" dirty="0"/>
              <a:t>MDM </a:t>
            </a:r>
            <a:r>
              <a:rPr lang="ru-RU" altLang="ru-RU" sz="1000" dirty="0"/>
              <a:t>и НСИ систем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altLang="ru-RU" sz="1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0040030-0B74-BBC7-88AA-0DCFCD673CF4}"/>
              </a:ext>
            </a:extLst>
          </p:cNvPr>
          <p:cNvSpPr txBox="1"/>
          <p:nvPr/>
        </p:nvSpPr>
        <p:spPr>
          <a:xfrm>
            <a:off x="3583053" y="2855766"/>
            <a:ext cx="3067611" cy="1377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Архитектура решений</a:t>
            </a: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Использование множества собственных наработок и готовых партнерских платформ</a:t>
            </a: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Масштабируемые и </a:t>
            </a:r>
            <a:r>
              <a:rPr lang="ru-RU" sz="1000" dirty="0" err="1"/>
              <a:t>геораспределенные</a:t>
            </a:r>
            <a:r>
              <a:rPr lang="ru-RU" sz="1000" dirty="0"/>
              <a:t> сервисы с высоким откликом</a:t>
            </a:r>
          </a:p>
          <a:p>
            <a:pPr marL="144000" marR="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Проектирование </a:t>
            </a:r>
            <a:r>
              <a:rPr lang="ru-RU" sz="1000" dirty="0" err="1"/>
              <a:t>кластеризованных</a:t>
            </a:r>
            <a:r>
              <a:rPr lang="ru-RU" sz="1000" dirty="0"/>
              <a:t>, отказоустойчивых хранилищ данных, </a:t>
            </a:r>
            <a:br>
              <a:rPr lang="ru-RU" sz="1000" dirty="0"/>
            </a:br>
            <a:r>
              <a:rPr lang="ru-RU" sz="1000" dirty="0"/>
              <a:t>файловых и функциональных сервис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84E6E-FCEB-D5CF-4EFA-2399EBE9C385}"/>
              </a:ext>
            </a:extLst>
          </p:cNvPr>
          <p:cNvSpPr txBox="1"/>
          <p:nvPr/>
        </p:nvSpPr>
        <p:spPr>
          <a:xfrm>
            <a:off x="609192" y="3736586"/>
            <a:ext cx="2509295" cy="9156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Ритейл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Платформа учёта продаж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Учёт реализации продукции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в партнерских точках продаж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sz="1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D010AB-13F5-32B0-2373-6BCA93E9A4D5}"/>
              </a:ext>
            </a:extLst>
          </p:cNvPr>
          <p:cNvSpPr txBox="1"/>
          <p:nvPr/>
        </p:nvSpPr>
        <p:spPr>
          <a:xfrm>
            <a:off x="609192" y="4612280"/>
            <a:ext cx="250929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 err="1">
                <a:solidFill>
                  <a:schemeClr val="bg1"/>
                </a:solidFill>
              </a:rPr>
              <a:t>Финтех</a:t>
            </a:r>
            <a:endParaRPr lang="ru-RU" sz="1200" b="1" dirty="0">
              <a:solidFill>
                <a:schemeClr val="bg1"/>
              </a:solidFill>
            </a:endParaRP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Интеграционные сервисы для АБС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Платежные шлюзы и сервисы начислений</a:t>
            </a: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sz="1000" dirty="0">
              <a:solidFill>
                <a:schemeClr val="bg1"/>
              </a:solidFill>
            </a:endParaRPr>
          </a:p>
          <a:p>
            <a:pPr marL="144000" lvl="1" indent="-144000" fontAlgn="t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sz="1000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95AF79-63C2-BD81-B56F-DFD7FB9D4E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9003" b="28925"/>
          <a:stretch/>
        </p:blipFill>
        <p:spPr>
          <a:xfrm>
            <a:off x="7962269" y="3450258"/>
            <a:ext cx="3797861" cy="29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88" y="423863"/>
            <a:ext cx="9605962" cy="1107996"/>
          </a:xfrm>
        </p:spPr>
        <p:txBody>
          <a:bodyPr/>
          <a:lstStyle/>
          <a:p>
            <a:r>
              <a:rPr lang="ru-RU" dirty="0"/>
              <a:t>Сопровождение и поддержка </a:t>
            </a:r>
            <a:br>
              <a:rPr lang="ru-RU" dirty="0"/>
            </a:br>
            <a:r>
              <a:rPr lang="ru-RU" dirty="0"/>
              <a:t>существующих решений заказчика</a:t>
            </a:r>
            <a:br>
              <a:rPr lang="ru-RU" dirty="0"/>
            </a:br>
            <a:endParaRPr lang="ru-RU" dirty="0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A71AC5-8143-7A96-28F1-FFD454118226}"/>
              </a:ext>
            </a:extLst>
          </p:cNvPr>
          <p:cNvSpPr/>
          <p:nvPr/>
        </p:nvSpPr>
        <p:spPr>
          <a:xfrm>
            <a:off x="431871" y="1590675"/>
            <a:ext cx="3840092" cy="4826000"/>
          </a:xfrm>
          <a:prstGeom prst="roundRect">
            <a:avLst>
              <a:gd name="adj" fmla="val 292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600"/>
              </a:spcAft>
            </a:pPr>
            <a:r>
              <a:rPr lang="ru-RU" sz="1600" b="1" dirty="0">
                <a:solidFill>
                  <a:schemeClr val="bg1"/>
                </a:solidFill>
              </a:rPr>
              <a:t>Опыт проектной </a:t>
            </a:r>
            <a:br>
              <a:rPr lang="ru-RU" sz="1600" b="1" dirty="0">
                <a:solidFill>
                  <a:schemeClr val="bg1"/>
                </a:solidFill>
              </a:rPr>
            </a:br>
            <a:r>
              <a:rPr lang="ru-RU" sz="1600" b="1" dirty="0">
                <a:solidFill>
                  <a:schemeClr val="bg1"/>
                </a:solidFill>
              </a:rPr>
              <a:t>команды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3A9AA7D-79FF-3164-E313-FC6F0B4C7B70}"/>
              </a:ext>
            </a:extLst>
          </p:cNvPr>
          <p:cNvSpPr/>
          <p:nvPr/>
        </p:nvSpPr>
        <p:spPr>
          <a:xfrm>
            <a:off x="4424364" y="1590675"/>
            <a:ext cx="7344000" cy="3481388"/>
          </a:xfrm>
          <a:prstGeom prst="roundRect">
            <a:avLst>
              <a:gd name="adj" fmla="val 2858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Ключевые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компетенции</a:t>
            </a:r>
          </a:p>
          <a:p>
            <a:pPr marL="0" lvl="1">
              <a:spcAft>
                <a:spcPts val="600"/>
              </a:spcAft>
            </a:pPr>
            <a:endParaRPr lang="ru-RU" b="1" dirty="0">
              <a:solidFill>
                <a:schemeClr val="bg2"/>
              </a:solidFill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536A5232-3A86-5591-FFD5-5203A93392C1}"/>
              </a:ext>
            </a:extLst>
          </p:cNvPr>
          <p:cNvSpPr/>
          <p:nvPr/>
        </p:nvSpPr>
        <p:spPr>
          <a:xfrm>
            <a:off x="4419671" y="5232399"/>
            <a:ext cx="7338942" cy="1184275"/>
          </a:xfrm>
          <a:prstGeom prst="roundRect">
            <a:avLst>
              <a:gd name="adj" fmla="val 880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 indent="0">
              <a:lnSpc>
                <a:spcPct val="100000"/>
              </a:lnSpc>
              <a:spcAft>
                <a:spcPts val="1200"/>
              </a:spcAft>
              <a:defRPr/>
            </a:pPr>
            <a:r>
              <a:rPr lang="ru-RU" sz="1400" b="1" dirty="0">
                <a:solidFill>
                  <a:schemeClr val="tx1"/>
                </a:solidFill>
                <a:sym typeface="Proxima Nova"/>
              </a:rPr>
              <a:t>Основные</a:t>
            </a:r>
            <a:br>
              <a:rPr lang="ru-RU" sz="1400" b="1" dirty="0">
                <a:solidFill>
                  <a:schemeClr val="tx1"/>
                </a:solidFill>
                <a:sym typeface="Proxima Nova"/>
              </a:rPr>
            </a:br>
            <a:r>
              <a:rPr lang="ru-RU" sz="1400" b="1" dirty="0">
                <a:solidFill>
                  <a:schemeClr val="tx1"/>
                </a:solidFill>
                <a:sym typeface="Proxima Nova"/>
              </a:rPr>
              <a:t>флагманские </a:t>
            </a:r>
            <a:br>
              <a:rPr lang="ru-RU" sz="1400" b="1" dirty="0">
                <a:solidFill>
                  <a:schemeClr val="tx1"/>
                </a:solidFill>
                <a:sym typeface="Proxima Nova"/>
              </a:rPr>
            </a:br>
            <a:r>
              <a:rPr lang="ru-RU" sz="1400" b="1" dirty="0">
                <a:solidFill>
                  <a:schemeClr val="tx1"/>
                </a:solidFill>
                <a:sym typeface="Proxima Nova"/>
              </a:rPr>
              <a:t>решения</a:t>
            </a:r>
            <a:endParaRPr lang="ru-RU" b="1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FB1FFC-04E6-8F6F-611B-8B20992339E2}"/>
              </a:ext>
            </a:extLst>
          </p:cNvPr>
          <p:cNvSpPr txBox="1"/>
          <p:nvPr/>
        </p:nvSpPr>
        <p:spPr>
          <a:xfrm>
            <a:off x="605926" y="2330780"/>
            <a:ext cx="3265020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Финансовая отрасль</a:t>
            </a: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Универсальная информационная система бюджетного планирования и управленческого учёта </a:t>
            </a: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Управление внутрихозяйственной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деятельностью для банка</a:t>
            </a: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Управление логистическими процессами</a:t>
            </a:r>
            <a:endParaRPr lang="en-US" sz="1000" dirty="0">
              <a:solidFill>
                <a:schemeClr val="bg1"/>
              </a:solidFill>
            </a:endParaRP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Единая система по управлению персоналом</a:t>
            </a:r>
            <a:endParaRPr lang="en-US" sz="1000" dirty="0">
              <a:solidFill>
                <a:schemeClr val="bg1"/>
              </a:solidFill>
            </a:endParaRP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Повышение эффективности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деятельности </a:t>
            </a:r>
            <a:r>
              <a:rPr lang="en-US" sz="1000" dirty="0">
                <a:solidFill>
                  <a:schemeClr val="bg1"/>
                </a:solidFill>
              </a:rPr>
              <a:t>HR-</a:t>
            </a:r>
            <a:r>
              <a:rPr lang="ru-RU" sz="1000" dirty="0">
                <a:solidFill>
                  <a:schemeClr val="bg1"/>
                </a:solidFill>
              </a:rPr>
              <a:t>службы</a:t>
            </a:r>
            <a:endParaRPr lang="en-US" sz="1000" dirty="0">
              <a:solidFill>
                <a:schemeClr val="bg1"/>
              </a:solidFill>
            </a:endParaRP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  <a:latin typeface="ALS Hauss" panose="00000500000000000000" pitchFamily="50" charset="0"/>
              </a:rPr>
              <a:t>Управленческая отчётность</a:t>
            </a:r>
            <a:r>
              <a:rPr lang="ru-RU" sz="1000" dirty="0">
                <a:solidFill>
                  <a:schemeClr val="bg1"/>
                </a:solidFill>
              </a:rPr>
              <a:t> для банка</a:t>
            </a: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CE21D7-E1A9-04C9-E643-09EC1F8CB2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8400" y="1714361"/>
            <a:ext cx="412604" cy="4126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B70016-EE63-CEB9-2579-5E54086BC7B1}"/>
              </a:ext>
            </a:extLst>
          </p:cNvPr>
          <p:cNvSpPr txBox="1"/>
          <p:nvPr/>
        </p:nvSpPr>
        <p:spPr>
          <a:xfrm>
            <a:off x="4624002" y="3610941"/>
            <a:ext cx="2616099" cy="1013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Внешний </a:t>
            </a:r>
            <a:r>
              <a:rPr lang="ru-RU" sz="1200" b="1" dirty="0" err="1">
                <a:solidFill>
                  <a:schemeClr val="bg2"/>
                </a:solidFill>
              </a:rPr>
              <a:t>аутсорс</a:t>
            </a:r>
            <a:r>
              <a:rPr lang="ru-RU" sz="1200" b="1" dirty="0">
                <a:solidFill>
                  <a:schemeClr val="bg2"/>
                </a:solidFill>
              </a:rPr>
              <a:t> </a:t>
            </a:r>
            <a:br>
              <a:rPr lang="ru-RU" sz="1200" b="1" dirty="0">
                <a:solidFill>
                  <a:schemeClr val="bg2"/>
                </a:solidFill>
              </a:rPr>
            </a:br>
            <a:r>
              <a:rPr lang="ru-RU" sz="1200" b="1" dirty="0">
                <a:solidFill>
                  <a:schemeClr val="bg2"/>
                </a:solidFill>
              </a:rPr>
              <a:t>ресурсов разработки</a:t>
            </a:r>
          </a:p>
          <a:p>
            <a:pPr marL="144000" lvl="1" indent="-144000" fontAlgn="t">
              <a:lnSpc>
                <a:spcPts val="1100"/>
              </a:lnSpc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Сертифицированные и опытные специалисты различного профиля</a:t>
            </a:r>
          </a:p>
          <a:p>
            <a:pPr marL="144000" lvl="1" indent="-144000" fontAlgn="t">
              <a:lnSpc>
                <a:spcPts val="1100"/>
              </a:lnSpc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000" dirty="0"/>
              <a:t>Гибкая система сотрудничества (T&amp;M/</a:t>
            </a:r>
            <a:r>
              <a:rPr lang="ru-RU" altLang="ru-RU" sz="1000" dirty="0" err="1"/>
              <a:t>Fix</a:t>
            </a:r>
            <a:r>
              <a:rPr lang="ru-RU" altLang="ru-RU" sz="1000" dirty="0"/>
              <a:t>/др.)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AB55B7-66D9-996C-8684-8BCC32A5B291}"/>
              </a:ext>
            </a:extLst>
          </p:cNvPr>
          <p:cNvSpPr txBox="1"/>
          <p:nvPr/>
        </p:nvSpPr>
        <p:spPr>
          <a:xfrm>
            <a:off x="4616372" y="2330781"/>
            <a:ext cx="2965528" cy="1069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Оказание услуг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Все линии поддержки (24/7/365)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Доработки системы любой сложности (</a:t>
            </a:r>
            <a:r>
              <a:rPr lang="en" sz="1000" dirty="0"/>
              <a:t>ABAP/Fiori/PI)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Оптимизация и повышение производительности системы + </a:t>
            </a:r>
            <a:r>
              <a:rPr lang="en" sz="1000" dirty="0"/>
              <a:t>BASIS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1FF21E-D525-8627-5B3A-8178BE27AA83}"/>
              </a:ext>
            </a:extLst>
          </p:cNvPr>
          <p:cNvSpPr txBox="1"/>
          <p:nvPr/>
        </p:nvSpPr>
        <p:spPr>
          <a:xfrm>
            <a:off x="7681981" y="3862933"/>
            <a:ext cx="4087996" cy="7617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Методология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Сближение учётов по РСБУ, МСФО и управленческого учёта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Разработка единого плана счетов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Оптимизация процесса закрытия периода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2023C-A508-27FD-0C75-9D3C5A85CE23}"/>
              </a:ext>
            </a:extLst>
          </p:cNvPr>
          <p:cNvSpPr txBox="1"/>
          <p:nvPr/>
        </p:nvSpPr>
        <p:spPr>
          <a:xfrm>
            <a:off x="7681079" y="2330781"/>
            <a:ext cx="4077533" cy="1338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2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2"/>
                </a:solidFill>
              </a:rPr>
              <a:t>Автоматизация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Бухгалтерского и налогового учётов (</a:t>
            </a:r>
            <a:r>
              <a:rPr lang="en" sz="1000" dirty="0"/>
              <a:t>FI, FI-AA, FI-SL, ACR)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Управления имуществом (</a:t>
            </a:r>
            <a:r>
              <a:rPr lang="en" sz="1000" dirty="0"/>
              <a:t>RE-FX)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Управленческого учёта (</a:t>
            </a:r>
            <a:r>
              <a:rPr lang="en" sz="1000" dirty="0"/>
              <a:t>CO)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Управления платежами и фин. сделками (</a:t>
            </a:r>
            <a:r>
              <a:rPr lang="en" sz="1000" dirty="0"/>
              <a:t>FI-BL, FSCM)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Управления бюджетом (</a:t>
            </a:r>
            <a:r>
              <a:rPr lang="en" sz="1000" dirty="0"/>
              <a:t>FI-FM)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2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/>
              <a:t>Управления договорами (</a:t>
            </a:r>
            <a:r>
              <a:rPr lang="en" sz="1000" dirty="0"/>
              <a:t>RCM)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A2B611-EA36-6703-3C81-C1BE8DB5301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27665" y="1725917"/>
            <a:ext cx="416790" cy="416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E2CEF7-58DC-84E6-C428-5DC453779F04}"/>
              </a:ext>
            </a:extLst>
          </p:cNvPr>
          <p:cNvSpPr txBox="1"/>
          <p:nvPr/>
        </p:nvSpPr>
        <p:spPr>
          <a:xfrm>
            <a:off x="605926" y="4231142"/>
            <a:ext cx="3265020" cy="389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Ритейл</a:t>
            </a: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Автоматизация </a:t>
            </a:r>
            <a:r>
              <a:rPr lang="en-US" sz="1000" dirty="0">
                <a:solidFill>
                  <a:schemeClr val="bg1"/>
                </a:solidFill>
              </a:rPr>
              <a:t>HR-</a:t>
            </a:r>
            <a:r>
              <a:rPr lang="ru-RU" sz="1000" dirty="0">
                <a:solidFill>
                  <a:schemeClr val="bg1"/>
                </a:solidFill>
              </a:rPr>
              <a:t>решений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15D66-78A2-8A44-1BF5-92B643324158}"/>
              </a:ext>
            </a:extLst>
          </p:cNvPr>
          <p:cNvSpPr txBox="1"/>
          <p:nvPr/>
        </p:nvSpPr>
        <p:spPr>
          <a:xfrm>
            <a:off x="605926" y="4797805"/>
            <a:ext cx="3265020" cy="556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Энергетика</a:t>
            </a: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Налоговый мониторинг </a:t>
            </a: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Поддержка единой И</a:t>
            </a:r>
            <a:r>
              <a:rPr lang="en" sz="1000" dirty="0">
                <a:solidFill>
                  <a:schemeClr val="bg1"/>
                </a:solidFill>
              </a:rPr>
              <a:t>T-</a:t>
            </a:r>
            <a:r>
              <a:rPr lang="ru-RU" sz="1000" dirty="0">
                <a:solidFill>
                  <a:schemeClr val="bg1"/>
                </a:solidFill>
              </a:rPr>
              <a:t>системы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5EDAE3-3EBD-3913-BF1D-2A3FFFEA84D6}"/>
              </a:ext>
            </a:extLst>
          </p:cNvPr>
          <p:cNvSpPr txBox="1"/>
          <p:nvPr/>
        </p:nvSpPr>
        <p:spPr>
          <a:xfrm>
            <a:off x="605926" y="5531180"/>
            <a:ext cx="3265020" cy="556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Нефтегазовая отрасль</a:t>
            </a: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единого корпоративного шаблона </a:t>
            </a:r>
            <a:r>
              <a:rPr lang="en" sz="1000" dirty="0">
                <a:solidFill>
                  <a:schemeClr val="bg1"/>
                </a:solidFill>
              </a:rPr>
              <a:t>ERP</a:t>
            </a:r>
          </a:p>
          <a:p>
            <a:pPr marL="171450" lvl="1" indent="-171450" fontAlgn="t">
              <a:lnSpc>
                <a:spcPts val="1300"/>
              </a:lnSpc>
              <a:buClr>
                <a:schemeClr val="bg1"/>
              </a:buClr>
              <a:buSzPct val="100000"/>
              <a:buFontTx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Бюджетное планирование и отчётность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C75163F-A217-C285-961C-228021E5B3A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07675" y="5610233"/>
            <a:ext cx="948704" cy="46988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035312B-292A-E0CF-7319-9541668EF82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1988" y="5652749"/>
            <a:ext cx="791367" cy="386101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F136C5D-5D1B-A720-659E-00B14958A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489950" y="5685699"/>
            <a:ext cx="1434118" cy="35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76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4D50B63-861E-53A9-0DA3-1ADFDB9F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реализованных проектов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B8BF117-BEB6-48D7-3B65-20AF49392279}"/>
              </a:ext>
            </a:extLst>
          </p:cNvPr>
          <p:cNvSpPr/>
          <p:nvPr/>
        </p:nvSpPr>
        <p:spPr>
          <a:xfrm>
            <a:off x="444499" y="1196975"/>
            <a:ext cx="2171525" cy="2544857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r>
              <a:rPr lang="ru-RU" sz="1400" dirty="0">
                <a:solidFill>
                  <a:schemeClr val="tx1"/>
                </a:solidFill>
              </a:rPr>
              <a:t>Создание объединённой финансовой системы учета на базе «1С:Управление Холдингом»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3243F7C-6A55-C608-1446-B409F8A1F814}"/>
              </a:ext>
            </a:extLst>
          </p:cNvPr>
          <p:cNvSpPr/>
          <p:nvPr/>
        </p:nvSpPr>
        <p:spPr>
          <a:xfrm>
            <a:off x="2734160" y="1196975"/>
            <a:ext cx="2171525" cy="2544857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r>
              <a:rPr lang="ru-RU" sz="1400" dirty="0">
                <a:solidFill>
                  <a:schemeClr val="tx1"/>
                </a:solidFill>
              </a:rPr>
              <a:t>Внедрение системы кадрового электронного документооборота</a:t>
            </a:r>
          </a:p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r>
              <a:rPr lang="ru-RU" sz="1400" dirty="0">
                <a:solidFill>
                  <a:schemeClr val="tx1"/>
                </a:solidFill>
              </a:rPr>
              <a:t>Автоматизация МЧД</a:t>
            </a:r>
          </a:p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r>
              <a:rPr lang="ru-RU" sz="1400" dirty="0">
                <a:solidFill>
                  <a:schemeClr val="tx1"/>
                </a:solidFill>
              </a:rPr>
              <a:t>Электронный архив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3D131D8-86F2-ADBA-2BFA-3E07D83632D2}"/>
              </a:ext>
            </a:extLst>
          </p:cNvPr>
          <p:cNvSpPr/>
          <p:nvPr/>
        </p:nvSpPr>
        <p:spPr>
          <a:xfrm>
            <a:off x="5023822" y="1196975"/>
            <a:ext cx="2171525" cy="2544857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r>
              <a:rPr lang="ru-RU" sz="1400" dirty="0">
                <a:solidFill>
                  <a:schemeClr val="tx1"/>
                </a:solidFill>
              </a:rPr>
              <a:t>Внутренний портал и мобильное приложение</a:t>
            </a:r>
          </a:p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r>
              <a:rPr lang="ru-RU" sz="1400" dirty="0">
                <a:solidFill>
                  <a:schemeClr val="tx1"/>
                </a:solidFill>
              </a:rPr>
              <a:t>Система контроля качества производства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AA19B15A-D94E-AA2E-2E58-85086E79FD8D}"/>
              </a:ext>
            </a:extLst>
          </p:cNvPr>
          <p:cNvSpPr/>
          <p:nvPr/>
        </p:nvSpPr>
        <p:spPr>
          <a:xfrm>
            <a:off x="7297425" y="1205666"/>
            <a:ext cx="2171525" cy="2544857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tabLst/>
              <a:defRPr/>
            </a:pPr>
            <a:r>
              <a:rPr lang="ru-RU" sz="1400" dirty="0">
                <a:solidFill>
                  <a:schemeClr val="tx1"/>
                </a:solidFill>
              </a:rPr>
              <a:t>Создание мобильного личного кабинета пользователя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A93DD5E9-36A4-41E4-86D2-0DEFEDBB8CBE}"/>
              </a:ext>
            </a:extLst>
          </p:cNvPr>
          <p:cNvSpPr/>
          <p:nvPr/>
        </p:nvSpPr>
        <p:spPr>
          <a:xfrm>
            <a:off x="7297425" y="3863127"/>
            <a:ext cx="4461188" cy="2541600"/>
          </a:xfrm>
          <a:prstGeom prst="roundRect">
            <a:avLst>
              <a:gd name="adj" fmla="val 412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576000" rIns="108000" bIns="0" numCol="2" spcCol="180000" rtlCol="0" anchor="t"/>
          <a:lstStyle/>
          <a:p>
            <a:pPr>
              <a:spcAft>
                <a:spcPts val="300"/>
              </a:spcAft>
              <a:buClr>
                <a:schemeClr val="bg2"/>
              </a:buClr>
            </a:pPr>
            <a:r>
              <a:rPr lang="ru-RU" sz="1400" dirty="0">
                <a:solidFill>
                  <a:schemeClr val="tx1"/>
                </a:solidFill>
              </a:rPr>
              <a:t>Внедрения: </a:t>
            </a:r>
          </a:p>
          <a:p>
            <a:pPr marL="213750" indent="-213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400" dirty="0">
                <a:solidFill>
                  <a:schemeClr val="tx1"/>
                </a:solidFill>
              </a:rPr>
              <a:t>1С:ERP. Управление холдингом</a:t>
            </a:r>
          </a:p>
          <a:p>
            <a:pPr marL="213750" indent="-213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400" dirty="0">
                <a:solidFill>
                  <a:schemeClr val="tx1"/>
                </a:solidFill>
              </a:rPr>
              <a:t>1С: Документооборот</a:t>
            </a:r>
          </a:p>
          <a:p>
            <a:pPr marL="213750" indent="-213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400" dirty="0">
                <a:solidFill>
                  <a:schemeClr val="tx1"/>
                </a:solidFill>
              </a:rPr>
              <a:t>1С: ЗУП КОРП </a:t>
            </a:r>
          </a:p>
          <a:p>
            <a:pPr marL="213750" indent="-213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400" dirty="0">
                <a:solidFill>
                  <a:schemeClr val="tx1"/>
                </a:solidFill>
              </a:rPr>
              <a:t>1С: Управление автотранспортом. </a:t>
            </a:r>
            <a:r>
              <a:rPr lang="ru-RU" sz="1100" dirty="0">
                <a:solidFill>
                  <a:schemeClr val="bg1">
                    <a:lumMod val="65000"/>
                  </a:schemeClr>
                </a:solidFill>
              </a:rPr>
              <a:t>Модуль для 1С: ERP</a:t>
            </a:r>
            <a:br>
              <a:rPr lang="ru-RU" sz="11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  <a:p>
            <a:pPr marL="213750" indent="-213750">
              <a:spcAft>
                <a:spcPts val="300"/>
              </a:spcAft>
              <a:buClr>
                <a:schemeClr val="bg2"/>
              </a:buClr>
              <a:buFont typeface="Системный шрифт, обычный"/>
              <a:buChar char="+"/>
            </a:pPr>
            <a:r>
              <a:rPr lang="ru-RU" sz="1400" dirty="0">
                <a:solidFill>
                  <a:schemeClr val="tx1"/>
                </a:solidFill>
              </a:rPr>
              <a:t>Создание системы обслуживания самолетов вне технологического графика</a:t>
            </a: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12E74831-E497-0777-5768-F3122C71727B}"/>
              </a:ext>
            </a:extLst>
          </p:cNvPr>
          <p:cNvSpPr/>
          <p:nvPr/>
        </p:nvSpPr>
        <p:spPr>
          <a:xfrm>
            <a:off x="444500" y="3863127"/>
            <a:ext cx="2171525" cy="2544857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r>
              <a:rPr lang="ru-RU" sz="1400" dirty="0">
                <a:solidFill>
                  <a:schemeClr val="tx1"/>
                </a:solidFill>
              </a:rPr>
              <a:t>Внедрение ИС управления персоналом «ЛУЧ» на отечественной платформе</a:t>
            </a:r>
            <a:endParaRPr lang="ru-RU" sz="1400" dirty="0">
              <a:solidFill>
                <a:schemeClr val="tx1"/>
              </a:solidFill>
              <a:latin typeface="ALS Haus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686D1D27-5FF7-2823-8358-2A7B3902183D}"/>
              </a:ext>
            </a:extLst>
          </p:cNvPr>
          <p:cNvSpPr/>
          <p:nvPr/>
        </p:nvSpPr>
        <p:spPr>
          <a:xfrm>
            <a:off x="2734161" y="3863127"/>
            <a:ext cx="2171525" cy="2544857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r>
              <a:rPr lang="ru-RU" sz="1400" dirty="0">
                <a:solidFill>
                  <a:schemeClr val="tx1"/>
                </a:solidFill>
              </a:rPr>
              <a:t>Внедрение системы </a:t>
            </a:r>
            <a:r>
              <a:rPr lang="en" sz="1400" dirty="0">
                <a:solidFill>
                  <a:schemeClr val="tx1"/>
                </a:solidFill>
              </a:rPr>
              <a:t>ERP </a:t>
            </a:r>
            <a:r>
              <a:rPr lang="ru-RU" sz="1400" dirty="0">
                <a:solidFill>
                  <a:schemeClr val="tx1"/>
                </a:solidFill>
              </a:rPr>
              <a:t>для зарубежных филиалов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за пределами РФ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в условиях санкций</a:t>
            </a:r>
            <a:endParaRPr lang="ru-RU" sz="1400" dirty="0">
              <a:solidFill>
                <a:schemeClr val="tx1"/>
              </a:solidFill>
              <a:latin typeface="ALS Haus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6A63218-AF32-2EEF-EC2E-0CD92C22C643}"/>
              </a:ext>
            </a:extLst>
          </p:cNvPr>
          <p:cNvSpPr/>
          <p:nvPr/>
        </p:nvSpPr>
        <p:spPr>
          <a:xfrm>
            <a:off x="5023823" y="3863127"/>
            <a:ext cx="2171525" cy="2544857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r>
              <a:rPr lang="ru-RU" sz="1400" dirty="0">
                <a:solidFill>
                  <a:schemeClr val="tx1"/>
                </a:solidFill>
              </a:rPr>
              <a:t>Внедрение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BPM</a:t>
            </a:r>
            <a:r>
              <a:rPr lang="ru-RU" sz="1400" dirty="0">
                <a:solidFill>
                  <a:schemeClr val="tx1"/>
                </a:solidFill>
              </a:rPr>
              <a:t>-системы</a:t>
            </a: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8E10AC52-E05F-AE00-4A20-00DB13709FDA}"/>
              </a:ext>
            </a:extLst>
          </p:cNvPr>
          <p:cNvSpPr/>
          <p:nvPr/>
        </p:nvSpPr>
        <p:spPr>
          <a:xfrm>
            <a:off x="9587088" y="1196975"/>
            <a:ext cx="2171525" cy="2544857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r>
              <a:rPr lang="ru-RU" sz="1400" dirty="0">
                <a:solidFill>
                  <a:schemeClr val="tx1"/>
                </a:solidFill>
              </a:rPr>
              <a:t>Создание </a:t>
            </a:r>
            <a:br>
              <a:rPr lang="ru-RU" sz="1400" dirty="0">
                <a:solidFill>
                  <a:schemeClr val="tx1"/>
                </a:solidFill>
              </a:rPr>
            </a:br>
            <a:r>
              <a:rPr lang="ru-RU" sz="1400" dirty="0">
                <a:solidFill>
                  <a:schemeClr val="tx1"/>
                </a:solidFill>
              </a:rPr>
              <a:t>и развитие проекта «Национальная Лотерея»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13338D40-8700-60D5-6B63-B77949EF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425" y="3911600"/>
            <a:ext cx="1633356" cy="60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8A204EA-D775-7E1E-6C30-DC0BDF8C92E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94" y="1336366"/>
            <a:ext cx="1154131" cy="44798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19F3910-F774-E2BF-30E7-2DD0B06EE25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692" y="3841355"/>
            <a:ext cx="1223464" cy="688198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0BD5E0-9236-A580-3FFE-E60E14FD88C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583" y="1376350"/>
            <a:ext cx="1305392" cy="315525"/>
          </a:xfrm>
          <a:prstGeom prst="rect">
            <a:avLst/>
          </a:prstGeom>
        </p:spPr>
      </p:pic>
      <p:pic>
        <p:nvPicPr>
          <p:cNvPr id="1026" name="Picture 2" descr="Логотип Россети / Энергетика и ресурсы / TopLogos.ru">
            <a:extLst>
              <a:ext uri="{FF2B5EF4-FFF2-40B4-BE49-F238E27FC236}">
                <a16:creationId xmlns:a16="http://schemas.microsoft.com/office/drawing/2014/main" id="{574179CD-3912-48E9-EECF-6F5ECFAFA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1376362"/>
            <a:ext cx="1396941" cy="40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портивные Лотереи - Национальная лотерея - CNews">
            <a:extLst>
              <a:ext uri="{FF2B5EF4-FFF2-40B4-BE49-F238E27FC236}">
                <a16:creationId xmlns:a16="http://schemas.microsoft.com/office/drawing/2014/main" id="{5864B4CB-9C1A-BAA7-E5CB-74068C464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7252" y="1261097"/>
            <a:ext cx="1323520" cy="52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none и &quot;Юнимилк&quot; сохранили все 10 брендов после объединения - РИА  Новости, 03.07.2013">
            <a:extLst>
              <a:ext uri="{FF2B5EF4-FFF2-40B4-BE49-F238E27FC236}">
                <a16:creationId xmlns:a16="http://schemas.microsoft.com/office/drawing/2014/main" id="{25E4EFEB-F805-130A-7CB0-6302F04D9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0500" y="3980615"/>
            <a:ext cx="935210" cy="52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Логотип вкусно и точка без фона в png формате">
            <a:extLst>
              <a:ext uri="{FF2B5EF4-FFF2-40B4-BE49-F238E27FC236}">
                <a16:creationId xmlns:a16="http://schemas.microsoft.com/office/drawing/2014/main" id="{48EC769F-8C8A-B7EC-E714-119F3C497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1664" y="1328056"/>
            <a:ext cx="516749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CA424D2-3196-DE68-7E10-044ED2184F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13138" y="4028740"/>
            <a:ext cx="2626125" cy="34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4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Скругленный прямоугольник 30">
            <a:extLst>
              <a:ext uri="{FF2B5EF4-FFF2-40B4-BE49-F238E27FC236}">
                <a16:creationId xmlns:a16="http://schemas.microsoft.com/office/drawing/2014/main" id="{37F86225-03C3-DD55-9702-D5C3C169C402}"/>
              </a:ext>
            </a:extLst>
          </p:cNvPr>
          <p:cNvSpPr/>
          <p:nvPr/>
        </p:nvSpPr>
        <p:spPr>
          <a:xfrm>
            <a:off x="9940526" y="3851127"/>
            <a:ext cx="1804835" cy="796429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1036" name="Рисунок 1035">
            <a:extLst>
              <a:ext uri="{FF2B5EF4-FFF2-40B4-BE49-F238E27FC236}">
                <a16:creationId xmlns:a16="http://schemas.microsoft.com/office/drawing/2014/main" id="{9ED60378-3ACF-D9D1-226C-0373ED9109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244" r="63264" b="7244"/>
          <a:stretch/>
        </p:blipFill>
        <p:spPr>
          <a:xfrm>
            <a:off x="10376114" y="3976554"/>
            <a:ext cx="992673" cy="533988"/>
          </a:xfrm>
          <a:prstGeom prst="rect">
            <a:avLst/>
          </a:prstGeom>
        </p:spPr>
      </p:pic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CDFF1CDE-E388-8F9A-1E19-94C3F4C00C95}"/>
              </a:ext>
            </a:extLst>
          </p:cNvPr>
          <p:cNvGrpSpPr/>
          <p:nvPr/>
        </p:nvGrpSpPr>
        <p:grpSpPr>
          <a:xfrm>
            <a:off x="8036796" y="2963848"/>
            <a:ext cx="3707858" cy="799149"/>
            <a:chOff x="6140220" y="2079289"/>
            <a:chExt cx="3707858" cy="799149"/>
          </a:xfrm>
        </p:grpSpPr>
        <p:sp>
          <p:nvSpPr>
            <p:cNvPr id="19" name="Скругленный прямоугольник 18">
              <a:extLst>
                <a:ext uri="{FF2B5EF4-FFF2-40B4-BE49-F238E27FC236}">
                  <a16:creationId xmlns:a16="http://schemas.microsoft.com/office/drawing/2014/main" id="{BA428596-D968-F1BC-06BF-79AD55D66D88}"/>
                </a:ext>
              </a:extLst>
            </p:cNvPr>
            <p:cNvSpPr/>
            <p:nvPr/>
          </p:nvSpPr>
          <p:spPr>
            <a:xfrm>
              <a:off x="6140220" y="2082009"/>
              <a:ext cx="1804835" cy="796429"/>
            </a:xfrm>
            <a:prstGeom prst="roundRect">
              <a:avLst>
                <a:gd name="adj" fmla="val 6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b"/>
            <a:lstStyle/>
            <a:p>
              <a:pPr marR="0" lvl="0" fontAlgn="auto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SzTx/>
                <a:tabLst/>
                <a:defRPr/>
              </a:pP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6EAE9B17-EE96-B69D-AE29-EE5470DDCD9A}"/>
                </a:ext>
              </a:extLst>
            </p:cNvPr>
            <p:cNvSpPr/>
            <p:nvPr/>
          </p:nvSpPr>
          <p:spPr>
            <a:xfrm>
              <a:off x="8043243" y="2079289"/>
              <a:ext cx="1804835" cy="796429"/>
            </a:xfrm>
            <a:prstGeom prst="roundRect">
              <a:avLst>
                <a:gd name="adj" fmla="val 6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b"/>
            <a:lstStyle/>
            <a:p>
              <a:pPr lvl="0">
                <a:spcAft>
                  <a:spcPts val="600"/>
                </a:spcAft>
                <a:buClr>
                  <a:schemeClr val="bg2"/>
                </a:buClr>
                <a:defRPr/>
              </a:pPr>
              <a:endParaRPr lang="ru-RU" sz="1400" dirty="0">
                <a:solidFill>
                  <a:schemeClr val="tx1"/>
                </a:solidFill>
              </a:endParaRPr>
            </a:p>
          </p:txBody>
        </p:sp>
        <p:pic>
          <p:nvPicPr>
            <p:cNvPr id="1032" name="Рисунок 4" descr="https://mrsk-cp.ru/upload/partners/2.png">
              <a:extLst>
                <a:ext uri="{FF2B5EF4-FFF2-40B4-BE49-F238E27FC236}">
                  <a16:creationId xmlns:a16="http://schemas.microsoft.com/office/drawing/2014/main" id="{CDD3F9BC-1729-7642-CAE4-2910C707F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6815" y="2226666"/>
              <a:ext cx="1152775" cy="514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Рисунок 1037">
              <a:extLst>
                <a:ext uri="{FF2B5EF4-FFF2-40B4-BE49-F238E27FC236}">
                  <a16:creationId xmlns:a16="http://schemas.microsoft.com/office/drawing/2014/main" id="{96BAF2DA-F97B-1D4F-33B8-2405F6815B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12817"/>
            <a:stretch/>
          </p:blipFill>
          <p:spPr>
            <a:xfrm>
              <a:off x="6730218" y="2154628"/>
              <a:ext cx="624839" cy="65119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BBC98C5-7455-A06E-17A3-C83C30B9CA2B}"/>
              </a:ext>
            </a:extLst>
          </p:cNvPr>
          <p:cNvGrpSpPr/>
          <p:nvPr/>
        </p:nvGrpSpPr>
        <p:grpSpPr>
          <a:xfrm>
            <a:off x="8037504" y="4732967"/>
            <a:ext cx="3707857" cy="796429"/>
            <a:chOff x="444499" y="4732967"/>
            <a:chExt cx="3707857" cy="796429"/>
          </a:xfrm>
        </p:grpSpPr>
        <p:sp>
          <p:nvSpPr>
            <p:cNvPr id="43" name="Скругленный прямоугольник 42">
              <a:extLst>
                <a:ext uri="{FF2B5EF4-FFF2-40B4-BE49-F238E27FC236}">
                  <a16:creationId xmlns:a16="http://schemas.microsoft.com/office/drawing/2014/main" id="{1C4D905F-5F61-80AB-AC1B-F8CC4E8D6C6F}"/>
                </a:ext>
              </a:extLst>
            </p:cNvPr>
            <p:cNvSpPr/>
            <p:nvPr/>
          </p:nvSpPr>
          <p:spPr>
            <a:xfrm>
              <a:off x="444499" y="4732967"/>
              <a:ext cx="1804835" cy="796429"/>
            </a:xfrm>
            <a:prstGeom prst="roundRect">
              <a:avLst>
                <a:gd name="adj" fmla="val 593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b"/>
            <a:lstStyle/>
            <a:p>
              <a:pPr>
                <a:spcAft>
                  <a:spcPts val="600"/>
                </a:spcAft>
                <a:buClr>
                  <a:schemeClr val="bg2"/>
                </a:buClr>
              </a:pP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44" name="Скругленный прямоугольник 43">
              <a:extLst>
                <a:ext uri="{FF2B5EF4-FFF2-40B4-BE49-F238E27FC236}">
                  <a16:creationId xmlns:a16="http://schemas.microsoft.com/office/drawing/2014/main" id="{B092E267-E57F-747B-76ED-0318B407F99F}"/>
                </a:ext>
              </a:extLst>
            </p:cNvPr>
            <p:cNvSpPr/>
            <p:nvPr/>
          </p:nvSpPr>
          <p:spPr>
            <a:xfrm>
              <a:off x="2347521" y="4732967"/>
              <a:ext cx="1804835" cy="796429"/>
            </a:xfrm>
            <a:prstGeom prst="roundRect">
              <a:avLst>
                <a:gd name="adj" fmla="val 6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b"/>
            <a:lstStyle/>
            <a:p>
              <a:pPr marL="213750" lvl="0" indent="-213750">
                <a:spcAft>
                  <a:spcPts val="600"/>
                </a:spcAft>
                <a:buClr>
                  <a:schemeClr val="bg2"/>
                </a:buClr>
                <a:buFont typeface="Системный шрифт, обычный"/>
                <a:buChar char="+"/>
                <a:defRPr/>
              </a:pPr>
              <a:endParaRPr lang="ru-RU" sz="1400" dirty="0">
                <a:solidFill>
                  <a:schemeClr val="tx1"/>
                </a:solidFill>
              </a:endParaRPr>
            </a:p>
          </p:txBody>
        </p:sp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45A524D2-D1CE-E350-AC5E-BA5DEE672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7642" y="4899026"/>
              <a:ext cx="1282446" cy="457186"/>
            </a:xfrm>
            <a:prstGeom prst="rect">
              <a:avLst/>
            </a:prstGeom>
          </p:spPr>
        </p:pic>
        <p:pic>
          <p:nvPicPr>
            <p:cNvPr id="1025" name="Picture 4" descr="https://xn----ctbhccndc2b4bl.xn--p1ai/wp-content/uploads/2022/05/l0AAAgNO1-A-1920-1652813764.009.jpg">
              <a:extLst>
                <a:ext uri="{FF2B5EF4-FFF2-40B4-BE49-F238E27FC236}">
                  <a16:creationId xmlns:a16="http://schemas.microsoft.com/office/drawing/2014/main" id="{262B2451-22F6-E649-3CED-ECE952FA36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020193" y="4804504"/>
              <a:ext cx="499109" cy="613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4D50B63-861E-53A9-0DA3-1ADFDB9FC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Наши клиенты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B8BF117-BEB6-48D7-3B65-20AF49392279}"/>
              </a:ext>
            </a:extLst>
          </p:cNvPr>
          <p:cNvSpPr/>
          <p:nvPr/>
        </p:nvSpPr>
        <p:spPr>
          <a:xfrm>
            <a:off x="444499" y="1194730"/>
            <a:ext cx="1804835" cy="796429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3243F7C-6A55-C608-1446-B409F8A1F814}"/>
              </a:ext>
            </a:extLst>
          </p:cNvPr>
          <p:cNvSpPr/>
          <p:nvPr/>
        </p:nvSpPr>
        <p:spPr>
          <a:xfrm>
            <a:off x="2347521" y="1194730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33D131D8-86F2-ADBA-2BFA-3E07D83632D2}"/>
              </a:ext>
            </a:extLst>
          </p:cNvPr>
          <p:cNvSpPr/>
          <p:nvPr/>
        </p:nvSpPr>
        <p:spPr>
          <a:xfrm>
            <a:off x="4250544" y="1194730"/>
            <a:ext cx="1804835" cy="796429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AA19B15A-D94E-AA2E-2E58-85086E79FD8D}"/>
              </a:ext>
            </a:extLst>
          </p:cNvPr>
          <p:cNvSpPr/>
          <p:nvPr/>
        </p:nvSpPr>
        <p:spPr>
          <a:xfrm>
            <a:off x="6140220" y="1197450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tabLst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8E10AC52-E05F-AE00-4A20-00DB13709FDA}"/>
              </a:ext>
            </a:extLst>
          </p:cNvPr>
          <p:cNvSpPr/>
          <p:nvPr/>
        </p:nvSpPr>
        <p:spPr>
          <a:xfrm>
            <a:off x="8043243" y="1194730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03E7982-4BCD-7A49-D461-6F98290345AC}"/>
              </a:ext>
            </a:extLst>
          </p:cNvPr>
          <p:cNvSpPr/>
          <p:nvPr/>
        </p:nvSpPr>
        <p:spPr>
          <a:xfrm>
            <a:off x="9953778" y="1193707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6AFECA9-078A-2FD7-64BD-B6D3247464DF}"/>
              </a:ext>
            </a:extLst>
          </p:cNvPr>
          <p:cNvSpPr/>
          <p:nvPr/>
        </p:nvSpPr>
        <p:spPr>
          <a:xfrm>
            <a:off x="444499" y="2079289"/>
            <a:ext cx="1804835" cy="796429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DCC6176D-3D92-0DF9-09B5-177F1310821F}"/>
              </a:ext>
            </a:extLst>
          </p:cNvPr>
          <p:cNvSpPr/>
          <p:nvPr/>
        </p:nvSpPr>
        <p:spPr>
          <a:xfrm>
            <a:off x="2347521" y="2079289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439E275B-1FA8-C5DF-0F1F-03087EA9AB5A}"/>
              </a:ext>
            </a:extLst>
          </p:cNvPr>
          <p:cNvSpPr/>
          <p:nvPr/>
        </p:nvSpPr>
        <p:spPr>
          <a:xfrm>
            <a:off x="9953778" y="2078266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AB6E1562-8313-40E4-E80C-3049F0B5B925}"/>
              </a:ext>
            </a:extLst>
          </p:cNvPr>
          <p:cNvSpPr/>
          <p:nvPr/>
        </p:nvSpPr>
        <p:spPr>
          <a:xfrm>
            <a:off x="444499" y="2963848"/>
            <a:ext cx="1804835" cy="796429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2" name="Скругленный прямоугольник 31">
            <a:extLst>
              <a:ext uri="{FF2B5EF4-FFF2-40B4-BE49-F238E27FC236}">
                <a16:creationId xmlns:a16="http://schemas.microsoft.com/office/drawing/2014/main" id="{EDCBD98A-E9AB-2025-8DFA-50D5C32A0A4F}"/>
              </a:ext>
            </a:extLst>
          </p:cNvPr>
          <p:cNvSpPr/>
          <p:nvPr/>
        </p:nvSpPr>
        <p:spPr>
          <a:xfrm>
            <a:off x="6140220" y="2966568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tabLst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6" name="Скругленный прямоугольник 35">
            <a:extLst>
              <a:ext uri="{FF2B5EF4-FFF2-40B4-BE49-F238E27FC236}">
                <a16:creationId xmlns:a16="http://schemas.microsoft.com/office/drawing/2014/main" id="{36CBBEDE-86A0-3551-B09F-F1BEB4073F3D}"/>
              </a:ext>
            </a:extLst>
          </p:cNvPr>
          <p:cNvSpPr/>
          <p:nvPr/>
        </p:nvSpPr>
        <p:spPr>
          <a:xfrm>
            <a:off x="6147827" y="3848407"/>
            <a:ext cx="1804835" cy="796429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7" name="Скругленный прямоугольник 36">
            <a:extLst>
              <a:ext uri="{FF2B5EF4-FFF2-40B4-BE49-F238E27FC236}">
                <a16:creationId xmlns:a16="http://schemas.microsoft.com/office/drawing/2014/main" id="{96FEE6FA-5AED-4F59-8226-D5D010E44143}"/>
              </a:ext>
            </a:extLst>
          </p:cNvPr>
          <p:cNvSpPr/>
          <p:nvPr/>
        </p:nvSpPr>
        <p:spPr>
          <a:xfrm>
            <a:off x="2347521" y="3848407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8" name="Скругленный прямоугольник 37">
            <a:extLst>
              <a:ext uri="{FF2B5EF4-FFF2-40B4-BE49-F238E27FC236}">
                <a16:creationId xmlns:a16="http://schemas.microsoft.com/office/drawing/2014/main" id="{79C719FC-1F25-8999-BD84-5A112620C415}"/>
              </a:ext>
            </a:extLst>
          </p:cNvPr>
          <p:cNvSpPr/>
          <p:nvPr/>
        </p:nvSpPr>
        <p:spPr>
          <a:xfrm>
            <a:off x="4250544" y="3851127"/>
            <a:ext cx="1804835" cy="796429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8E72D5AF-6FBF-529C-CFD0-9973DE66880F}"/>
              </a:ext>
            </a:extLst>
          </p:cNvPr>
          <p:cNvSpPr/>
          <p:nvPr/>
        </p:nvSpPr>
        <p:spPr>
          <a:xfrm>
            <a:off x="4250544" y="4732967"/>
            <a:ext cx="1804835" cy="796429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C7049806-5206-C94F-F41C-81A7E8977BAD}"/>
              </a:ext>
            </a:extLst>
          </p:cNvPr>
          <p:cNvSpPr/>
          <p:nvPr/>
        </p:nvSpPr>
        <p:spPr>
          <a:xfrm>
            <a:off x="6140220" y="4735687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tabLst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1ACCB906-1C2E-DC96-59D4-884AC4720CAE}"/>
              </a:ext>
            </a:extLst>
          </p:cNvPr>
          <p:cNvSpPr/>
          <p:nvPr/>
        </p:nvSpPr>
        <p:spPr>
          <a:xfrm>
            <a:off x="442817" y="4732967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2CC46B44-C299-EBEC-C6F3-E24FE1B2443B}"/>
              </a:ext>
            </a:extLst>
          </p:cNvPr>
          <p:cNvSpPr/>
          <p:nvPr/>
        </p:nvSpPr>
        <p:spPr>
          <a:xfrm>
            <a:off x="444499" y="5617526"/>
            <a:ext cx="1804835" cy="796429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F488804A-1A4E-695F-949D-912E573FB86D}"/>
              </a:ext>
            </a:extLst>
          </p:cNvPr>
          <p:cNvSpPr/>
          <p:nvPr/>
        </p:nvSpPr>
        <p:spPr>
          <a:xfrm>
            <a:off x="2347521" y="5617526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4C7437BA-DE5E-297F-7965-37E5DF9B1665}"/>
              </a:ext>
            </a:extLst>
          </p:cNvPr>
          <p:cNvSpPr/>
          <p:nvPr/>
        </p:nvSpPr>
        <p:spPr>
          <a:xfrm>
            <a:off x="4250544" y="5617526"/>
            <a:ext cx="1804835" cy="796429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75E13D77-F8A9-419C-69B0-C4A1DBD60F9A}"/>
              </a:ext>
            </a:extLst>
          </p:cNvPr>
          <p:cNvSpPr/>
          <p:nvPr/>
        </p:nvSpPr>
        <p:spPr>
          <a:xfrm>
            <a:off x="6140220" y="5620246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tabLst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4" name="Скругленный прямоугольник 53">
            <a:extLst>
              <a:ext uri="{FF2B5EF4-FFF2-40B4-BE49-F238E27FC236}">
                <a16:creationId xmlns:a16="http://schemas.microsoft.com/office/drawing/2014/main" id="{9975292C-6702-91E7-73EE-F12A23DEF441}"/>
              </a:ext>
            </a:extLst>
          </p:cNvPr>
          <p:cNvSpPr/>
          <p:nvPr/>
        </p:nvSpPr>
        <p:spPr>
          <a:xfrm>
            <a:off x="8043243" y="5617526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D6FF0C2A-3AC4-5A79-508C-6ED7C57559B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213" y="3146612"/>
            <a:ext cx="1181482" cy="458601"/>
          </a:xfrm>
          <a:prstGeom prst="rect">
            <a:avLst/>
          </a:prstGeom>
        </p:spPr>
      </p:pic>
      <p:pic>
        <p:nvPicPr>
          <p:cNvPr id="59" name="Picture 6" descr="https://is4-ssl.mzstatic.com/image/thumb/Purple126/v4/33/18/6e/33186e23-caba-acc6-7c59-77e860c37c78/source/512x512bb.jpg">
            <a:extLst>
              <a:ext uri="{FF2B5EF4-FFF2-40B4-BE49-F238E27FC236}">
                <a16:creationId xmlns:a16="http://schemas.microsoft.com/office/drawing/2014/main" id="{FB242618-8873-1AFE-B444-ACB7346B8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4420" y="2247900"/>
            <a:ext cx="508318" cy="50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4E6A5D9D-08A5-4BED-F139-029005900930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682" y="5782345"/>
            <a:ext cx="1136868" cy="513010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CA9140F8-AA0D-0052-59AE-56B179C75B3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136" y="1387757"/>
            <a:ext cx="1016512" cy="491916"/>
          </a:xfrm>
          <a:prstGeom prst="rect">
            <a:avLst/>
          </a:prstGeom>
        </p:spPr>
      </p:pic>
      <p:pic>
        <p:nvPicPr>
          <p:cNvPr id="63" name="Picture 2" descr="ПАО «Транснефть»: финансовые показатели - топ 100 компаний - Коммерсантъ">
            <a:extLst>
              <a:ext uri="{FF2B5EF4-FFF2-40B4-BE49-F238E27FC236}">
                <a16:creationId xmlns:a16="http://schemas.microsoft.com/office/drawing/2014/main" id="{1BD99276-5B16-35D0-9393-BEEF8D25B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6893" y="3954218"/>
            <a:ext cx="932136" cy="58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14" descr="https://gde.ru/images/img_ru/700/0e/27/0e27923819b1feb2d6b561dfd1d50941.jpg">
            <a:extLst>
              <a:ext uri="{FF2B5EF4-FFF2-40B4-BE49-F238E27FC236}">
                <a16:creationId xmlns:a16="http://schemas.microsoft.com/office/drawing/2014/main" id="{6BBE5D45-0A4F-5772-58F7-421AB62DEF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hqprint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22420" y="1427163"/>
            <a:ext cx="1682742" cy="40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F4BC09DE-A58B-61FF-CEE0-B2EC354A389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93214" y="2288799"/>
            <a:ext cx="1519986" cy="349883"/>
          </a:xfrm>
          <a:prstGeom prst="rect">
            <a:avLst/>
          </a:prstGeom>
        </p:spPr>
      </p:pic>
      <p:sp>
        <p:nvSpPr>
          <p:cNvPr id="40" name="Скругленный прямоугольник 39">
            <a:extLst>
              <a:ext uri="{FF2B5EF4-FFF2-40B4-BE49-F238E27FC236}">
                <a16:creationId xmlns:a16="http://schemas.microsoft.com/office/drawing/2014/main" id="{E7F355B3-5CFA-97F9-9203-5739013F916E}"/>
              </a:ext>
            </a:extLst>
          </p:cNvPr>
          <p:cNvSpPr/>
          <p:nvPr/>
        </p:nvSpPr>
        <p:spPr>
          <a:xfrm>
            <a:off x="8036796" y="3851127"/>
            <a:ext cx="1811282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1033" name="Рисунок 1032">
            <a:extLst>
              <a:ext uri="{FF2B5EF4-FFF2-40B4-BE49-F238E27FC236}">
                <a16:creationId xmlns:a16="http://schemas.microsoft.com/office/drawing/2014/main" id="{6CEB1011-1D45-E7CE-C6C0-D81D91891351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011" y="4865500"/>
            <a:ext cx="628660" cy="539076"/>
          </a:xfrm>
          <a:prstGeom prst="rect">
            <a:avLst/>
          </a:prstGeom>
        </p:spPr>
      </p:pic>
      <p:pic>
        <p:nvPicPr>
          <p:cNvPr id="1034" name="Рисунок 1033">
            <a:extLst>
              <a:ext uri="{FF2B5EF4-FFF2-40B4-BE49-F238E27FC236}">
                <a16:creationId xmlns:a16="http://schemas.microsoft.com/office/drawing/2014/main" id="{6F83029E-AA52-FA4D-9BED-7F730A6934AF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hq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11417" b="7468"/>
          <a:stretch/>
        </p:blipFill>
        <p:spPr>
          <a:xfrm>
            <a:off x="4415459" y="1316959"/>
            <a:ext cx="1510156" cy="553206"/>
          </a:xfrm>
          <a:prstGeom prst="rect">
            <a:avLst/>
          </a:prstGeom>
        </p:spPr>
      </p:pic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74CDEC88-3013-8DD8-5D0E-1B7186C2C04F}"/>
              </a:ext>
            </a:extLst>
          </p:cNvPr>
          <p:cNvGrpSpPr/>
          <p:nvPr/>
        </p:nvGrpSpPr>
        <p:grpSpPr>
          <a:xfrm>
            <a:off x="8043243" y="2079289"/>
            <a:ext cx="1804835" cy="796429"/>
            <a:chOff x="4250544" y="2079289"/>
            <a:chExt cx="1804835" cy="796429"/>
          </a:xfrm>
        </p:grpSpPr>
        <p:sp>
          <p:nvSpPr>
            <p:cNvPr id="18" name="Скругленный прямоугольник 17">
              <a:extLst>
                <a:ext uri="{FF2B5EF4-FFF2-40B4-BE49-F238E27FC236}">
                  <a16:creationId xmlns:a16="http://schemas.microsoft.com/office/drawing/2014/main" id="{E1162704-1E40-54A8-042A-6BD91ED9D744}"/>
                </a:ext>
              </a:extLst>
            </p:cNvPr>
            <p:cNvSpPr/>
            <p:nvPr/>
          </p:nvSpPr>
          <p:spPr>
            <a:xfrm>
              <a:off x="4250544" y="2079289"/>
              <a:ext cx="1804835" cy="796429"/>
            </a:xfrm>
            <a:prstGeom prst="roundRect">
              <a:avLst>
                <a:gd name="adj" fmla="val 437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b"/>
            <a:lstStyle/>
            <a:p>
              <a:pPr marL="213750" lvl="0" indent="-213750">
                <a:spcAft>
                  <a:spcPts val="600"/>
                </a:spcAft>
                <a:buClr>
                  <a:schemeClr val="bg2"/>
                </a:buClr>
                <a:buFont typeface="Системный шрифт, обычный"/>
                <a:buChar char="+"/>
                <a:defRPr/>
              </a:pPr>
              <a:endParaRPr lang="ru-RU" sz="1400" dirty="0">
                <a:solidFill>
                  <a:schemeClr val="tx1"/>
                </a:solidFill>
              </a:endParaRPr>
            </a:p>
          </p:txBody>
        </p:sp>
        <p:pic>
          <p:nvPicPr>
            <p:cNvPr id="1035" name="Рисунок 1034">
              <a:extLst>
                <a:ext uri="{FF2B5EF4-FFF2-40B4-BE49-F238E27FC236}">
                  <a16:creationId xmlns:a16="http://schemas.microsoft.com/office/drawing/2014/main" id="{0079E2C3-1EBF-AE94-E6B7-82FBD7E105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hq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2893" y="2215689"/>
              <a:ext cx="545293" cy="554959"/>
            </a:xfrm>
            <a:prstGeom prst="rect">
              <a:avLst/>
            </a:prstGeom>
          </p:spPr>
        </p:pic>
      </p:grpSp>
      <p:pic>
        <p:nvPicPr>
          <p:cNvPr id="1037" name="Рисунок 1036">
            <a:extLst>
              <a:ext uri="{FF2B5EF4-FFF2-40B4-BE49-F238E27FC236}">
                <a16:creationId xmlns:a16="http://schemas.microsoft.com/office/drawing/2014/main" id="{3D012DCC-5972-AA91-07AE-AFE135EE6427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r="37478"/>
          <a:stretch/>
        </p:blipFill>
        <p:spPr>
          <a:xfrm>
            <a:off x="2615760" y="5843073"/>
            <a:ext cx="1062037" cy="377480"/>
          </a:xfrm>
          <a:prstGeom prst="rect">
            <a:avLst/>
          </a:prstGeom>
        </p:spPr>
      </p:pic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89C6C08C-CFC0-47E7-F9FA-8F7B37043ABC}"/>
              </a:ext>
            </a:extLst>
          </p:cNvPr>
          <p:cNvGrpSpPr/>
          <p:nvPr/>
        </p:nvGrpSpPr>
        <p:grpSpPr>
          <a:xfrm>
            <a:off x="2351088" y="2966568"/>
            <a:ext cx="3702118" cy="796429"/>
            <a:chOff x="6140220" y="3851127"/>
            <a:chExt cx="3702118" cy="796429"/>
          </a:xfrm>
        </p:grpSpPr>
        <p:sp>
          <p:nvSpPr>
            <p:cNvPr id="30" name="Скругленный прямоугольник 29">
              <a:extLst>
                <a:ext uri="{FF2B5EF4-FFF2-40B4-BE49-F238E27FC236}">
                  <a16:creationId xmlns:a16="http://schemas.microsoft.com/office/drawing/2014/main" id="{F0097EDC-C141-F54F-F32A-004079BA75C2}"/>
                </a:ext>
              </a:extLst>
            </p:cNvPr>
            <p:cNvSpPr/>
            <p:nvPr/>
          </p:nvSpPr>
          <p:spPr>
            <a:xfrm>
              <a:off x="8037503" y="3851127"/>
              <a:ext cx="1804835" cy="796429"/>
            </a:xfrm>
            <a:prstGeom prst="roundRect">
              <a:avLst>
                <a:gd name="adj" fmla="val 6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b"/>
            <a:lstStyle/>
            <a:p>
              <a:pPr marL="213750" lvl="0" indent="-213750">
                <a:spcAft>
                  <a:spcPts val="600"/>
                </a:spcAft>
                <a:buClr>
                  <a:schemeClr val="bg2"/>
                </a:buClr>
                <a:buFont typeface="Системный шрифт, обычный"/>
                <a:buChar char="+"/>
                <a:defRPr/>
              </a:pPr>
              <a:endParaRPr lang="ru-RU" sz="1400" dirty="0">
                <a:solidFill>
                  <a:schemeClr val="tx1"/>
                </a:solidFill>
              </a:endParaRPr>
            </a:p>
          </p:txBody>
        </p:sp>
        <p:pic>
          <p:nvPicPr>
            <p:cNvPr id="1031" name="Picture 4">
              <a:extLst>
                <a:ext uri="{FF2B5EF4-FFF2-40B4-BE49-F238E27FC236}">
                  <a16:creationId xmlns:a16="http://schemas.microsoft.com/office/drawing/2014/main" id="{34D92E7E-50BB-A214-1D88-74E27C1BA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7651" y="3948510"/>
              <a:ext cx="1633356" cy="6016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Скругленный прямоугольник 38">
              <a:extLst>
                <a:ext uri="{FF2B5EF4-FFF2-40B4-BE49-F238E27FC236}">
                  <a16:creationId xmlns:a16="http://schemas.microsoft.com/office/drawing/2014/main" id="{EE863026-64DD-349E-D3CB-566C3C246441}"/>
                </a:ext>
              </a:extLst>
            </p:cNvPr>
            <p:cNvSpPr/>
            <p:nvPr/>
          </p:nvSpPr>
          <p:spPr>
            <a:xfrm>
              <a:off x="6140220" y="3851127"/>
              <a:ext cx="1804835" cy="796429"/>
            </a:xfrm>
            <a:prstGeom prst="roundRect">
              <a:avLst>
                <a:gd name="adj" fmla="val 6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b"/>
            <a:lstStyle/>
            <a:p>
              <a:pPr marR="0" lvl="0" fontAlgn="auto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bg2"/>
                </a:buClr>
                <a:buSzTx/>
                <a:tabLst/>
                <a:defRPr/>
              </a:pPr>
              <a:endParaRPr lang="ru-RU" sz="1400" dirty="0">
                <a:solidFill>
                  <a:schemeClr val="tx1"/>
                </a:solidFill>
              </a:endParaRPr>
            </a:p>
          </p:txBody>
        </p:sp>
        <p:pic>
          <p:nvPicPr>
            <p:cNvPr id="1039" name="Picture 16" descr="https://cdn4.cdn-telegram.org/file/Z7jicBWqKvPCJQo0PVkRXbkRJGO5WlbbhHDRgreIABHWrth-AKs-8s1Hy96yNdBiB7Qs03kUKekIH3guyPcclr55kjGE5vHO-doFH9ywjrY3Q6uwzettzYgZy9fSVwIk1ihhYCn0-WugclW5TLFV6MhWVE41l1-yGShLWxwtM1DZpeZjAUN0D3VYvwt4L7gWOy__M3GDI5GvvI-iChd1hIDrQV7HbfvOebF22Fvy_KbO2Njzx5AHEMEO90VYeXLFTS7Kf_mAAXZuoAghESLoo6F2Hi9AexbXX40ibVkNSyOZEsgCMoSZtoGrwkrIkLMTwxzNXJEECXhkvn6u9d9csQ.jpg">
              <a:extLst>
                <a:ext uri="{FF2B5EF4-FFF2-40B4-BE49-F238E27FC236}">
                  <a16:creationId xmlns:a16="http://schemas.microsoft.com/office/drawing/2014/main" id="{9B1C5C24-E03B-63E1-158C-BAA032C23A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 cstate="hq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58948" y="3959305"/>
              <a:ext cx="871220" cy="58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0" name="Picture 2" descr="https://static.tildacdn.com/tild3736-3864-4132-a334-383836633538/photo.png">
            <a:extLst>
              <a:ext uri="{FF2B5EF4-FFF2-40B4-BE49-F238E27FC236}">
                <a16:creationId xmlns:a16="http://schemas.microsoft.com/office/drawing/2014/main" id="{62A255EC-B994-0DCA-A1F5-8891340EB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2967" t="17193" r="35358" b="21236"/>
          <a:stretch/>
        </p:blipFill>
        <p:spPr bwMode="auto">
          <a:xfrm>
            <a:off x="6764053" y="4833793"/>
            <a:ext cx="537211" cy="59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Рисунок 1040">
            <a:extLst>
              <a:ext uri="{FF2B5EF4-FFF2-40B4-BE49-F238E27FC236}">
                <a16:creationId xmlns:a16="http://schemas.microsoft.com/office/drawing/2014/main" id="{4B935612-5755-B0D7-A26D-55E28347C260}"/>
              </a:ext>
            </a:extLst>
          </p:cNvPr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8997" y="1398568"/>
            <a:ext cx="1687980" cy="408000"/>
          </a:xfrm>
          <a:prstGeom prst="rect">
            <a:avLst/>
          </a:prstGeom>
        </p:spPr>
      </p:pic>
      <p:pic>
        <p:nvPicPr>
          <p:cNvPr id="1042" name="Picture 2" descr="https://upload.wikimedia.org/wikipedia/commons/3/36/Logo_of_Kpok.jpg">
            <a:extLst>
              <a:ext uri="{FF2B5EF4-FFF2-40B4-BE49-F238E27FC236}">
                <a16:creationId xmlns:a16="http://schemas.microsoft.com/office/drawing/2014/main" id="{6072679A-D66F-87A0-E0A2-80E2CB80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hqprint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7789" y="3178270"/>
            <a:ext cx="1204912" cy="35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Рисунок 1042">
            <a:extLst>
              <a:ext uri="{FF2B5EF4-FFF2-40B4-BE49-F238E27FC236}">
                <a16:creationId xmlns:a16="http://schemas.microsoft.com/office/drawing/2014/main" id="{BAC8284F-011E-8814-FA58-1268EDA3707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475481" y="5855350"/>
            <a:ext cx="1442718" cy="320604"/>
          </a:xfrm>
          <a:prstGeom prst="rect">
            <a:avLst/>
          </a:prstGeom>
        </p:spPr>
      </p:pic>
      <p:pic>
        <p:nvPicPr>
          <p:cNvPr id="1045" name="Рисунок 1044">
            <a:extLst>
              <a:ext uri="{FF2B5EF4-FFF2-40B4-BE49-F238E27FC236}">
                <a16:creationId xmlns:a16="http://schemas.microsoft.com/office/drawing/2014/main" id="{5AADD708-43F3-8911-0C21-C3121DC92AA2}"/>
              </a:ext>
            </a:extLst>
          </p:cNvPr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922" y="4775650"/>
            <a:ext cx="1320876" cy="742992"/>
          </a:xfrm>
          <a:prstGeom prst="rect">
            <a:avLst/>
          </a:prstGeom>
        </p:spPr>
      </p:pic>
      <p:pic>
        <p:nvPicPr>
          <p:cNvPr id="1046" name="Рисунок 1045">
            <a:extLst>
              <a:ext uri="{FF2B5EF4-FFF2-40B4-BE49-F238E27FC236}">
                <a16:creationId xmlns:a16="http://schemas.microsoft.com/office/drawing/2014/main" id="{7E984DC4-7347-9CB9-702F-1D8A50AE4B0F}"/>
              </a:ext>
            </a:extLst>
          </p:cNvPr>
          <p:cNvPicPr>
            <a:picLocks noChangeAspect="1"/>
          </p:cNvPicPr>
          <p:nvPr/>
        </p:nvPicPr>
        <p:blipFill>
          <a:blip r:embed="rId38" cstate="hq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8293134" y="1352723"/>
            <a:ext cx="1262317" cy="507945"/>
          </a:xfrm>
          <a:prstGeom prst="rect">
            <a:avLst/>
          </a:prstGeom>
        </p:spPr>
      </p:pic>
      <p:grpSp>
        <p:nvGrpSpPr>
          <p:cNvPr id="1047" name="Группа 1046">
            <a:extLst>
              <a:ext uri="{FF2B5EF4-FFF2-40B4-BE49-F238E27FC236}">
                <a16:creationId xmlns:a16="http://schemas.microsoft.com/office/drawing/2014/main" id="{D5EF4DC7-8E7C-D116-D338-D26506A73FB9}"/>
              </a:ext>
            </a:extLst>
          </p:cNvPr>
          <p:cNvGrpSpPr/>
          <p:nvPr/>
        </p:nvGrpSpPr>
        <p:grpSpPr>
          <a:xfrm>
            <a:off x="2550622" y="4012917"/>
            <a:ext cx="1447400" cy="483854"/>
            <a:chOff x="9938809" y="4243200"/>
            <a:chExt cx="1447400" cy="483854"/>
          </a:xfrm>
        </p:grpSpPr>
        <p:pic>
          <p:nvPicPr>
            <p:cNvPr id="1048" name="Рисунок 1047">
              <a:extLst>
                <a:ext uri="{FF2B5EF4-FFF2-40B4-BE49-F238E27FC236}">
                  <a16:creationId xmlns:a16="http://schemas.microsoft.com/office/drawing/2014/main" id="{4F39E638-6E2C-5D7F-F292-600D6B943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38809" y="4243200"/>
              <a:ext cx="1447400" cy="392964"/>
            </a:xfrm>
            <a:prstGeom prst="rect">
              <a:avLst/>
            </a:prstGeom>
          </p:spPr>
        </p:pic>
        <p:sp>
          <p:nvSpPr>
            <p:cNvPr id="1049" name="Прямоугольник 1048">
              <a:extLst>
                <a:ext uri="{FF2B5EF4-FFF2-40B4-BE49-F238E27FC236}">
                  <a16:creationId xmlns:a16="http://schemas.microsoft.com/office/drawing/2014/main" id="{6F0733AA-D110-1302-F162-2FE909D80433}"/>
                </a:ext>
              </a:extLst>
            </p:cNvPr>
            <p:cNvSpPr/>
            <p:nvPr/>
          </p:nvSpPr>
          <p:spPr>
            <a:xfrm>
              <a:off x="10009918" y="4647355"/>
              <a:ext cx="1334358" cy="79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800" dirty="0">
                  <a:solidFill>
                    <a:schemeClr val="bg1">
                      <a:lumMod val="65000"/>
                    </a:schemeClr>
                  </a:solidFill>
                </a:rPr>
                <a:t>мы всё сможем</a:t>
              </a:r>
            </a:p>
          </p:txBody>
        </p:sp>
      </p:grpSp>
      <p:pic>
        <p:nvPicPr>
          <p:cNvPr id="1050" name="Picture 2" descr="Сравнение товаров — Краснодар">
            <a:extLst>
              <a:ext uri="{FF2B5EF4-FFF2-40B4-BE49-F238E27FC236}">
                <a16:creationId xmlns:a16="http://schemas.microsoft.com/office/drawing/2014/main" id="{416FC297-96B4-954D-416E-2D6AFB889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0250" y="5629915"/>
            <a:ext cx="1535113" cy="80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FC150597-ED1D-6A25-912B-A550782B3956}"/>
              </a:ext>
            </a:extLst>
          </p:cNvPr>
          <p:cNvGrpSpPr/>
          <p:nvPr/>
        </p:nvGrpSpPr>
        <p:grpSpPr>
          <a:xfrm>
            <a:off x="4250544" y="2079289"/>
            <a:ext cx="3683888" cy="796429"/>
            <a:chOff x="6155437" y="2079289"/>
            <a:chExt cx="3683888" cy="796429"/>
          </a:xfrm>
        </p:grpSpPr>
        <p:sp>
          <p:nvSpPr>
            <p:cNvPr id="33" name="Скругленный прямоугольник 32">
              <a:extLst>
                <a:ext uri="{FF2B5EF4-FFF2-40B4-BE49-F238E27FC236}">
                  <a16:creationId xmlns:a16="http://schemas.microsoft.com/office/drawing/2014/main" id="{FF58AC96-30E5-B324-58FB-2C854F62E980}"/>
                </a:ext>
              </a:extLst>
            </p:cNvPr>
            <p:cNvSpPr/>
            <p:nvPr/>
          </p:nvSpPr>
          <p:spPr>
            <a:xfrm>
              <a:off x="6155437" y="2079289"/>
              <a:ext cx="1804835" cy="796429"/>
            </a:xfrm>
            <a:prstGeom prst="roundRect">
              <a:avLst>
                <a:gd name="adj" fmla="val 6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b"/>
            <a:lstStyle/>
            <a:p>
              <a:pPr lvl="0">
                <a:spcAft>
                  <a:spcPts val="600"/>
                </a:spcAft>
                <a:buClr>
                  <a:schemeClr val="bg2"/>
                </a:buClr>
                <a:defRPr/>
              </a:pP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Скругленный прямоугольник 33">
              <a:extLst>
                <a:ext uri="{FF2B5EF4-FFF2-40B4-BE49-F238E27FC236}">
                  <a16:creationId xmlns:a16="http://schemas.microsoft.com/office/drawing/2014/main" id="{AFE6DA83-2862-A36C-FF77-5BAA5AC1779A}"/>
                </a:ext>
              </a:extLst>
            </p:cNvPr>
            <p:cNvSpPr/>
            <p:nvPr/>
          </p:nvSpPr>
          <p:spPr>
            <a:xfrm>
              <a:off x="7789594" y="2079289"/>
              <a:ext cx="2049731" cy="796429"/>
            </a:xfrm>
            <a:prstGeom prst="roundRect">
              <a:avLst>
                <a:gd name="adj" fmla="val 64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b"/>
            <a:lstStyle/>
            <a:p>
              <a:pPr lvl="0">
                <a:spcAft>
                  <a:spcPts val="600"/>
                </a:spcAft>
                <a:buClr>
                  <a:schemeClr val="bg2"/>
                </a:buClr>
                <a:defRPr/>
              </a:pPr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52" name="Рисунок 11" descr="https://avatars.dzeninfra.ru/get-zen-logos/1526540/pub_5ca70cbdfc302c00b3e5d43a_62fce8fbee4d01308e1bdd39/orig">
            <a:extLst>
              <a:ext uri="{FF2B5EF4-FFF2-40B4-BE49-F238E27FC236}">
                <a16:creationId xmlns:a16="http://schemas.microsoft.com/office/drawing/2014/main" id="{C50EBC43-411C-DB71-CA21-45006AAF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4687" y="1338236"/>
            <a:ext cx="496848" cy="496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Рисунок 7" descr="АО РТИ: радиолокация, технологии, информация">
            <a:extLst>
              <a:ext uri="{FF2B5EF4-FFF2-40B4-BE49-F238E27FC236}">
                <a16:creationId xmlns:a16="http://schemas.microsoft.com/office/drawing/2014/main" id="{FF5A737F-1A11-FEDB-E695-D64CE978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14145" y="2277170"/>
            <a:ext cx="904936" cy="39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472382-0192-5A2D-06F2-B9CDA8D81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339" y="4069096"/>
            <a:ext cx="1240009" cy="37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3B5341-C6D9-F10A-C72D-DC4D77A8C0FC}"/>
              </a:ext>
            </a:extLst>
          </p:cNvPr>
          <p:cNvPicPr>
            <a:picLocks noChangeAspect="1"/>
          </p:cNvPicPr>
          <p:nvPr/>
        </p:nvPicPr>
        <p:blipFill rotWithShape="1"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3594"/>
          <a:stretch/>
        </p:blipFill>
        <p:spPr>
          <a:xfrm>
            <a:off x="8068948" y="5810549"/>
            <a:ext cx="1749518" cy="44910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C6A961A-A95A-DE5C-F5DD-1CDDF16DC4A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4581258" y="2280386"/>
            <a:ext cx="3022462" cy="39423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16AF30-4649-6726-82CC-26B9B4B2B7A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8186437" y="4166264"/>
            <a:ext cx="1512000" cy="166155"/>
          </a:xfrm>
          <a:prstGeom prst="rect">
            <a:avLst/>
          </a:prstGeom>
        </p:spPr>
      </p:pic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E260B805-D584-D30D-9B1F-E3865154A554}"/>
              </a:ext>
            </a:extLst>
          </p:cNvPr>
          <p:cNvSpPr/>
          <p:nvPr/>
        </p:nvSpPr>
        <p:spPr>
          <a:xfrm>
            <a:off x="2331775" y="4732967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35" name="Picture 2" descr="Логотип Россети / Энергетика и ресурсы / TopLogos.ru">
            <a:extLst>
              <a:ext uri="{FF2B5EF4-FFF2-40B4-BE49-F238E27FC236}">
                <a16:creationId xmlns:a16="http://schemas.microsoft.com/office/drawing/2014/main" id="{37C70342-D2D3-E3CC-7366-3E24F13E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4835" y="4943152"/>
            <a:ext cx="1396941" cy="40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2B0409FD-077F-7673-756A-DDF02209C151}"/>
              </a:ext>
            </a:extLst>
          </p:cNvPr>
          <p:cNvSpPr/>
          <p:nvPr/>
        </p:nvSpPr>
        <p:spPr>
          <a:xfrm>
            <a:off x="9941411" y="5617526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53486C2F-9D54-48B2-31AE-24D2FB85D650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9923181" y="5763608"/>
            <a:ext cx="1828915" cy="538185"/>
          </a:xfrm>
          <a:prstGeom prst="rect">
            <a:avLst/>
          </a:prstGeom>
        </p:spPr>
      </p:pic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A6D63EBC-E843-C8D1-D3F8-8131EF11E9BB}"/>
              </a:ext>
            </a:extLst>
          </p:cNvPr>
          <p:cNvSpPr/>
          <p:nvPr/>
        </p:nvSpPr>
        <p:spPr>
          <a:xfrm>
            <a:off x="445127" y="3851127"/>
            <a:ext cx="1804835" cy="796429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tabLst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CBF4B0C1-B8BA-170E-E70E-FD947D357601}"/>
              </a:ext>
            </a:extLst>
          </p:cNvPr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33" y="4061342"/>
            <a:ext cx="1577623" cy="37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14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80A9C28-5D9A-1827-6456-FD6C67E3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16256" cy="370807"/>
          </a:xfrm>
        </p:spPr>
        <p:txBody>
          <a:bodyPr/>
          <a:lstStyle/>
          <a:p>
            <a:r>
              <a:rPr lang="ru-RU" dirty="0"/>
              <a:t>Наши партнёры</a:t>
            </a: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A503AB4C-7C96-BF2C-C994-3B55718E8DFB}"/>
              </a:ext>
            </a:extLst>
          </p:cNvPr>
          <p:cNvSpPr/>
          <p:nvPr/>
        </p:nvSpPr>
        <p:spPr>
          <a:xfrm>
            <a:off x="444499" y="1196975"/>
            <a:ext cx="1804437" cy="1605040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22B9F972-DB46-A215-2034-D591305362B7}"/>
              </a:ext>
            </a:extLst>
          </p:cNvPr>
          <p:cNvSpPr/>
          <p:nvPr/>
        </p:nvSpPr>
        <p:spPr>
          <a:xfrm>
            <a:off x="2347102" y="1196975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92040479-DC85-F4D2-1778-CBF4F2E64CD4}"/>
              </a:ext>
            </a:extLst>
          </p:cNvPr>
          <p:cNvSpPr/>
          <p:nvPr/>
        </p:nvSpPr>
        <p:spPr>
          <a:xfrm>
            <a:off x="4249706" y="1196975"/>
            <a:ext cx="1804437" cy="1605040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9707CBF-A525-89A8-9A60-E34DB37525E2}"/>
              </a:ext>
            </a:extLst>
          </p:cNvPr>
          <p:cNvSpPr/>
          <p:nvPr/>
        </p:nvSpPr>
        <p:spPr>
          <a:xfrm>
            <a:off x="6138965" y="1202456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tabLst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5C90A6CD-625C-3358-BFC6-60D2FE2D29C4}"/>
              </a:ext>
            </a:extLst>
          </p:cNvPr>
          <p:cNvSpPr/>
          <p:nvPr/>
        </p:nvSpPr>
        <p:spPr>
          <a:xfrm>
            <a:off x="8041569" y="1196975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5CD82732-4F21-4AA0-3649-46120AC4CA52}"/>
              </a:ext>
            </a:extLst>
          </p:cNvPr>
          <p:cNvSpPr/>
          <p:nvPr/>
        </p:nvSpPr>
        <p:spPr>
          <a:xfrm>
            <a:off x="9954176" y="1196975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3F5B03A-913F-EFD8-26EF-EAC251855576}"/>
              </a:ext>
            </a:extLst>
          </p:cNvPr>
          <p:cNvSpPr/>
          <p:nvPr/>
        </p:nvSpPr>
        <p:spPr>
          <a:xfrm>
            <a:off x="444499" y="2909490"/>
            <a:ext cx="1804437" cy="1605040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EB175E1-0954-BF30-BB52-68A3E1BE50F5}"/>
              </a:ext>
            </a:extLst>
          </p:cNvPr>
          <p:cNvSpPr/>
          <p:nvPr/>
        </p:nvSpPr>
        <p:spPr>
          <a:xfrm>
            <a:off x="2347102" y="2909490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A523E69-ECA6-6AED-C3AE-46BD0035CE74}"/>
              </a:ext>
            </a:extLst>
          </p:cNvPr>
          <p:cNvSpPr/>
          <p:nvPr/>
        </p:nvSpPr>
        <p:spPr>
          <a:xfrm>
            <a:off x="4249706" y="2909490"/>
            <a:ext cx="1804437" cy="1605040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F23273A4-602D-ED44-375E-986894477E13}"/>
              </a:ext>
            </a:extLst>
          </p:cNvPr>
          <p:cNvSpPr/>
          <p:nvPr/>
        </p:nvSpPr>
        <p:spPr>
          <a:xfrm>
            <a:off x="8041569" y="2909490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F53ED19-011E-0802-0417-A63349C654D8}"/>
              </a:ext>
            </a:extLst>
          </p:cNvPr>
          <p:cNvSpPr/>
          <p:nvPr/>
        </p:nvSpPr>
        <p:spPr>
          <a:xfrm>
            <a:off x="2345995" y="4624744"/>
            <a:ext cx="1804437" cy="1605040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>
              <a:spcAft>
                <a:spcPts val="600"/>
              </a:spcAft>
              <a:buClr>
                <a:schemeClr val="bg2"/>
              </a:buClr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664173D8-C0B6-68D8-B4AA-01D478FB0608}"/>
              </a:ext>
            </a:extLst>
          </p:cNvPr>
          <p:cNvSpPr/>
          <p:nvPr/>
        </p:nvSpPr>
        <p:spPr>
          <a:xfrm>
            <a:off x="6133397" y="2915586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1" name="Скругленный прямоугольник 20">
            <a:extLst>
              <a:ext uri="{FF2B5EF4-FFF2-40B4-BE49-F238E27FC236}">
                <a16:creationId xmlns:a16="http://schemas.microsoft.com/office/drawing/2014/main" id="{2F359A71-181A-021A-66C3-1281036C5FDA}"/>
              </a:ext>
            </a:extLst>
          </p:cNvPr>
          <p:cNvSpPr/>
          <p:nvPr/>
        </p:nvSpPr>
        <p:spPr>
          <a:xfrm>
            <a:off x="4249706" y="4624744"/>
            <a:ext cx="1804437" cy="1605040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L="213750" lvl="0" indent="-213750">
              <a:spcAft>
                <a:spcPts val="600"/>
              </a:spcAft>
              <a:buClr>
                <a:schemeClr val="bg2"/>
              </a:buClr>
              <a:buFont typeface="Системный шрифт, обычный"/>
              <a:buChar char="+"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023BA08B-413A-ABF0-D61E-812E9E1AFDB2}"/>
              </a:ext>
            </a:extLst>
          </p:cNvPr>
          <p:cNvSpPr/>
          <p:nvPr/>
        </p:nvSpPr>
        <p:spPr>
          <a:xfrm>
            <a:off x="6138965" y="4624744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marR="0" lvl="0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2"/>
              </a:buClr>
              <a:buSzTx/>
              <a:tabLst/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2911BCBD-256F-7D35-5C38-4B7538C09CD4}"/>
              </a:ext>
            </a:extLst>
          </p:cNvPr>
          <p:cNvSpPr/>
          <p:nvPr/>
        </p:nvSpPr>
        <p:spPr>
          <a:xfrm>
            <a:off x="8041569" y="4624744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A4985899-88B1-87C8-359A-D1B6D56C554F}"/>
              </a:ext>
            </a:extLst>
          </p:cNvPr>
          <p:cNvSpPr/>
          <p:nvPr/>
        </p:nvSpPr>
        <p:spPr>
          <a:xfrm>
            <a:off x="9954176" y="2914816"/>
            <a:ext cx="1804437" cy="160504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b"/>
          <a:lstStyle/>
          <a:p>
            <a:pPr lvl="0">
              <a:spcAft>
                <a:spcPts val="600"/>
              </a:spcAft>
              <a:buClr>
                <a:schemeClr val="bg2"/>
              </a:buClr>
              <a:defRPr/>
            </a:pPr>
            <a:endParaRPr lang="ru-RU" sz="1400" dirty="0">
              <a:solidFill>
                <a:schemeClr val="tx1"/>
              </a:solidFill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B3EBD7A3-900A-B216-905D-96B0E163453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671" y="1783506"/>
            <a:ext cx="861157" cy="420151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64F8832A-F2AC-83BF-3B52-A3DAA7213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84028" y="5235117"/>
            <a:ext cx="1560593" cy="3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Optimacros | Mavericka | Планирование">
            <a:extLst>
              <a:ext uri="{FF2B5EF4-FFF2-40B4-BE49-F238E27FC236}">
                <a16:creationId xmlns:a16="http://schemas.microsoft.com/office/drawing/2014/main" id="{6CB988E1-B6C1-4F22-E785-900323507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96" y="1784350"/>
            <a:ext cx="1480027" cy="4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8C427B0-C5E6-DB87-B15B-AD9187F74D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0636" y="3586080"/>
            <a:ext cx="1475705" cy="287420"/>
          </a:xfrm>
          <a:prstGeom prst="rect">
            <a:avLst/>
          </a:prstGeom>
        </p:spPr>
      </p:pic>
      <p:pic>
        <p:nvPicPr>
          <p:cNvPr id="33" name="Picture 2" descr="https://upload.wikimedia.org/wikipedia/commons/3/36/Logo_of_Kpok.jpg">
            <a:extLst>
              <a:ext uri="{FF2B5EF4-FFF2-40B4-BE49-F238E27FC236}">
                <a16:creationId xmlns:a16="http://schemas.microsoft.com/office/drawing/2014/main" id="{B54508FA-DF9D-5A8B-0CEC-30305220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9291" y="3456986"/>
            <a:ext cx="1529547" cy="44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2C51808-D62A-9E2D-57FC-37EFA53E0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5920" y="3406693"/>
            <a:ext cx="1364876" cy="47315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FB738B3-E317-79A5-3812-1D039C3D54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3449" y="1879600"/>
            <a:ext cx="1488859" cy="292809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B5BD6F-A587-208E-EA03-D6D3C92F8B9C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6184" y="3365690"/>
            <a:ext cx="1295324" cy="863550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0C4BC8C-D94D-401E-CA47-D3BB0B68A5A2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70753" y="5236169"/>
            <a:ext cx="1304878" cy="382191"/>
          </a:xfrm>
          <a:prstGeom prst="rect">
            <a:avLst/>
          </a:prstGeom>
        </p:spPr>
      </p:pic>
      <p:pic>
        <p:nvPicPr>
          <p:cNvPr id="40" name="Picture 2" descr="Picture background">
            <a:extLst>
              <a:ext uri="{FF2B5EF4-FFF2-40B4-BE49-F238E27FC236}">
                <a16:creationId xmlns:a16="http://schemas.microsoft.com/office/drawing/2014/main" id="{80EDBC2B-2919-18B9-0FAF-A0C051E7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8521" y="4934124"/>
            <a:ext cx="1480345" cy="9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8B6C8E89-D2B7-10F7-E226-E255FBC86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2473" y="1837722"/>
            <a:ext cx="1353867" cy="348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88" descr="Picture background">
            <a:extLst>
              <a:ext uri="{FF2B5EF4-FFF2-40B4-BE49-F238E27FC236}">
                <a16:creationId xmlns:a16="http://schemas.microsoft.com/office/drawing/2014/main" id="{71C9D5FC-B3E3-E116-544A-9B5E221B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98704" y="5040918"/>
            <a:ext cx="1652964" cy="82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2A935593-9CDA-C06F-D877-08FF9B76BE00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68011" y="1853282"/>
            <a:ext cx="1288266" cy="29242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0AA7A355-FD64-8231-46EC-F968DB6680B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8712" y="3504676"/>
            <a:ext cx="1575560" cy="439453"/>
          </a:xfrm>
          <a:prstGeom prst="rect">
            <a:avLst/>
          </a:prstGeom>
        </p:spPr>
      </p:pic>
      <p:pic>
        <p:nvPicPr>
          <p:cNvPr id="46" name="Picture 4" descr="Picture background">
            <a:extLst>
              <a:ext uri="{FF2B5EF4-FFF2-40B4-BE49-F238E27FC236}">
                <a16:creationId xmlns:a16="http://schemas.microsoft.com/office/drawing/2014/main" id="{DD8FCB6C-BC50-EAC6-A100-84756C091E1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1646" y="3456043"/>
            <a:ext cx="1352246" cy="5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utoShape 2" descr="GreenData logo">
            <a:extLst>
              <a:ext uri="{FF2B5EF4-FFF2-40B4-BE49-F238E27FC236}">
                <a16:creationId xmlns:a16="http://schemas.microsoft.com/office/drawing/2014/main" id="{ED9409D7-0822-0E16-3C6F-763AAC41AE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C3D13E5-EE6D-F534-45BD-715089156AC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7566" y="1822450"/>
            <a:ext cx="1712473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59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0"/>
          <p:cNvSpPr txBox="1"/>
          <p:nvPr/>
        </p:nvSpPr>
        <p:spPr>
          <a:xfrm>
            <a:off x="275303" y="1691691"/>
            <a:ext cx="9415914" cy="593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F7CEE57-DEEB-2F42-5EF6-7158375833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2017" t="5057" r="19662" b="43565"/>
          <a:stretch/>
        </p:blipFill>
        <p:spPr>
          <a:xfrm>
            <a:off x="389029" y="2680536"/>
            <a:ext cx="1892156" cy="1892470"/>
          </a:xfr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7D180693-E0F3-926A-C363-B4940B885A01}"/>
              </a:ext>
            </a:extLst>
          </p:cNvPr>
          <p:cNvSpPr txBox="1">
            <a:spLocks/>
          </p:cNvSpPr>
          <p:nvPr/>
        </p:nvSpPr>
        <p:spPr>
          <a:xfrm>
            <a:off x="2924855" y="2680536"/>
            <a:ext cx="3605553" cy="46596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lang="ru-RU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ru-RU" b="1" dirty="0"/>
              <a:t>Верещагин Владимир</a:t>
            </a:r>
            <a:br>
              <a:rPr lang="ru-RU" dirty="0"/>
            </a:br>
            <a:r>
              <a:rPr lang="ru-RU" sz="1800" dirty="0"/>
              <a:t>директор дивизиона </a:t>
            </a:r>
            <a:br>
              <a:rPr lang="ru-RU" sz="1800" dirty="0"/>
            </a:br>
            <a:r>
              <a:rPr lang="ru-RU" sz="1800" dirty="0"/>
              <a:t>внедрения и консалтинга</a:t>
            </a:r>
            <a:br>
              <a:rPr lang="ru-RU" sz="1800" dirty="0"/>
            </a:br>
            <a:br>
              <a:rPr lang="ru-RU" sz="1800" dirty="0"/>
            </a:br>
            <a:br>
              <a:rPr lang="ru-RU" sz="1800" dirty="0"/>
            </a:br>
            <a:br>
              <a:rPr lang="ru-RU" sz="1800" dirty="0"/>
            </a:br>
            <a:br>
              <a:rPr lang="ru-RU" dirty="0">
                <a:hlinkClick r:id="rId4"/>
              </a:rPr>
            </a:br>
            <a:endParaRPr lang="ru-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4F59F5B-5819-3CC9-649D-9B3B3041F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42994"/>
            <a:ext cx="9415914" cy="1181862"/>
          </a:xfrm>
        </p:spPr>
        <p:txBody>
          <a:bodyPr/>
          <a:lstStyle/>
          <a:p>
            <a:r>
              <a:rPr lang="ru-RU" sz="4800" dirty="0"/>
              <a:t>Дивизион внедрения </a:t>
            </a:r>
            <a:br>
              <a:rPr lang="ru-RU" sz="4800" dirty="0"/>
            </a:br>
            <a:r>
              <a:rPr lang="ru-RU" sz="4800" dirty="0"/>
              <a:t>и консалтинга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EDDC1B-0B74-4E14-B97F-95DE3D65A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3388" y="1784350"/>
            <a:ext cx="9415462" cy="959237"/>
          </a:xfrm>
        </p:spPr>
        <p:txBody>
          <a:bodyPr/>
          <a:lstStyle/>
          <a:p>
            <a:r>
              <a:rPr lang="ru-RU" dirty="0"/>
              <a:t>Сопровождаем ваш бизнес на всех этапах </a:t>
            </a:r>
            <a:br>
              <a:rPr lang="ru-RU" dirty="0"/>
            </a:br>
            <a:r>
              <a:rPr lang="ru-RU" dirty="0"/>
              <a:t>цифровизации компании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69C8735-97B4-0855-9AC0-FAE05B862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0" y="79820"/>
            <a:ext cx="6340203" cy="706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00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DCEDC-D96F-4345-A867-82837AD5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Центр компетенций «Управление предприятием»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025F3-2D8F-45F7-817F-9F6E2E527E7A}"/>
              </a:ext>
            </a:extLst>
          </p:cNvPr>
          <p:cNvSpPr txBox="1"/>
          <p:nvPr/>
        </p:nvSpPr>
        <p:spPr>
          <a:xfrm>
            <a:off x="356727" y="1172735"/>
            <a:ext cx="7076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Специализируется на управленческом консалтинге, поддержке цифровой трансформации клиента и внедрении бизнес-приложений, охватывающих все уровни управления компанией.</a:t>
            </a:r>
          </a:p>
        </p:txBody>
      </p:sp>
      <p:sp>
        <p:nvSpPr>
          <p:cNvPr id="545" name="Прямоугольник 544">
            <a:extLst>
              <a:ext uri="{FF2B5EF4-FFF2-40B4-BE49-F238E27FC236}">
                <a16:creationId xmlns:a16="http://schemas.microsoft.com/office/drawing/2014/main" id="{4A8928D0-CD66-4197-A0F6-A9A6F2A22670}"/>
              </a:ext>
            </a:extLst>
          </p:cNvPr>
          <p:cNvSpPr/>
          <p:nvPr/>
        </p:nvSpPr>
        <p:spPr>
          <a:xfrm>
            <a:off x="3119438" y="2630656"/>
            <a:ext cx="270391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endParaRPr lang="ru-RU" sz="1200" dirty="0">
              <a:solidFill>
                <a:schemeClr val="tx2"/>
              </a:solidFill>
              <a:latin typeface="+mj-lt"/>
              <a:ea typeface="Calibri" panose="020F0502020204030204" pitchFamily="34" charset="0"/>
            </a:endParaRPr>
          </a:p>
        </p:txBody>
      </p:sp>
      <p:sp>
        <p:nvSpPr>
          <p:cNvPr id="26" name="Rectangle: Rounded Corners 43">
            <a:extLst>
              <a:ext uri="{FF2B5EF4-FFF2-40B4-BE49-F238E27FC236}">
                <a16:creationId xmlns:a16="http://schemas.microsoft.com/office/drawing/2014/main" id="{5C9AE828-1628-6245-7C56-29A16DFFA480}"/>
              </a:ext>
            </a:extLst>
          </p:cNvPr>
          <p:cNvSpPr/>
          <p:nvPr/>
        </p:nvSpPr>
        <p:spPr>
          <a:xfrm>
            <a:off x="5443370" y="3988757"/>
            <a:ext cx="3625326" cy="2422801"/>
          </a:xfrm>
          <a:prstGeom prst="roundRect">
            <a:avLst>
              <a:gd name="adj" fmla="val 4155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108000" rtlCol="0" anchor="t"/>
          <a:lstStyle/>
          <a:p>
            <a:pPr>
              <a:spcAft>
                <a:spcPts val="600"/>
              </a:spcAft>
            </a:pPr>
            <a:r>
              <a:rPr lang="ru-RU" sz="1600" b="1" dirty="0">
                <a:solidFill>
                  <a:srgbClr val="00AAE6"/>
                </a:solidFill>
              </a:rPr>
              <a:t>Стоянов Алексей</a:t>
            </a:r>
          </a:p>
          <a:p>
            <a:pPr>
              <a:spcAft>
                <a:spcPts val="600"/>
              </a:spcAft>
            </a:pPr>
            <a:r>
              <a:rPr lang="ru-RU" sz="1100" dirty="0">
                <a:solidFill>
                  <a:schemeClr val="tx1"/>
                </a:solidFill>
              </a:rPr>
              <a:t>директор ЦК</a:t>
            </a:r>
            <a:br>
              <a:rPr lang="ru-RU" sz="1100" dirty="0">
                <a:solidFill>
                  <a:schemeClr val="tx1"/>
                </a:solidFill>
              </a:rPr>
            </a:br>
            <a:r>
              <a:rPr lang="ru-RU" sz="1100" dirty="0">
                <a:solidFill>
                  <a:schemeClr val="tx1"/>
                </a:solidFill>
              </a:rPr>
              <a:t>«Управление предприятием»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2"/>
              </a:solidFill>
              <a:latin typeface="ALS Haus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9F681A9F-7DA4-9827-7360-ACF429F7DC98}"/>
              </a:ext>
            </a:extLst>
          </p:cNvPr>
          <p:cNvSpPr/>
          <p:nvPr/>
        </p:nvSpPr>
        <p:spPr>
          <a:xfrm>
            <a:off x="442558" y="2171699"/>
            <a:ext cx="4255200" cy="1688400"/>
          </a:xfrm>
          <a:prstGeom prst="roundRect">
            <a:avLst>
              <a:gd name="adj" fmla="val 626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spcAft>
                <a:spcPts val="500"/>
              </a:spcAft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Платформы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297B3CCE-0D6D-1A71-CA11-E632DE4F5FEC}"/>
              </a:ext>
            </a:extLst>
          </p:cNvPr>
          <p:cNvSpPr/>
          <p:nvPr/>
        </p:nvSpPr>
        <p:spPr>
          <a:xfrm>
            <a:off x="4832000" y="2171700"/>
            <a:ext cx="4255200" cy="1688259"/>
          </a:xfrm>
          <a:prstGeom prst="roundRect">
            <a:avLst>
              <a:gd name="adj" fmla="val 562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spcAft>
                <a:spcPts val="500"/>
              </a:spcAft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Автоматизация </a:t>
            </a:r>
            <a:b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бизнес-процессов</a:t>
            </a:r>
          </a:p>
        </p:txBody>
      </p:sp>
      <p:sp>
        <p:nvSpPr>
          <p:cNvPr id="72" name="Скругленный прямоугольник 22">
            <a:extLst>
              <a:ext uri="{FF2B5EF4-FFF2-40B4-BE49-F238E27FC236}">
                <a16:creationId xmlns:a16="http://schemas.microsoft.com/office/drawing/2014/main" id="{A78D9A0D-32B1-4DE6-854C-031EECBBF247}"/>
              </a:ext>
            </a:extLst>
          </p:cNvPr>
          <p:cNvSpPr/>
          <p:nvPr/>
        </p:nvSpPr>
        <p:spPr>
          <a:xfrm>
            <a:off x="4970032" y="3067312"/>
            <a:ext cx="398261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100" dirty="0">
                <a:solidFill>
                  <a:srgbClr val="0082B0"/>
                </a:solidFill>
              </a:rPr>
              <a:t>Аналитика и проектирование</a:t>
            </a:r>
          </a:p>
        </p:txBody>
      </p:sp>
      <p:sp>
        <p:nvSpPr>
          <p:cNvPr id="73" name="Скругленный прямоугольник 22">
            <a:extLst>
              <a:ext uri="{FF2B5EF4-FFF2-40B4-BE49-F238E27FC236}">
                <a16:creationId xmlns:a16="http://schemas.microsoft.com/office/drawing/2014/main" id="{AEB304BF-8727-4AC7-86AB-7F8B944B0A6E}"/>
              </a:ext>
            </a:extLst>
          </p:cNvPr>
          <p:cNvSpPr/>
          <p:nvPr/>
        </p:nvSpPr>
        <p:spPr>
          <a:xfrm>
            <a:off x="6319917" y="3433294"/>
            <a:ext cx="1268964" cy="284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100" dirty="0">
                <a:solidFill>
                  <a:srgbClr val="0082B0"/>
                </a:solidFill>
              </a:rPr>
              <a:t>Консалтинг</a:t>
            </a:r>
          </a:p>
        </p:txBody>
      </p:sp>
      <p:sp>
        <p:nvSpPr>
          <p:cNvPr id="74" name="Скругленный прямоугольник 22">
            <a:extLst>
              <a:ext uri="{FF2B5EF4-FFF2-40B4-BE49-F238E27FC236}">
                <a16:creationId xmlns:a16="http://schemas.microsoft.com/office/drawing/2014/main" id="{0A8B07C3-72ED-42E0-89EE-0C4898FEC636}"/>
              </a:ext>
            </a:extLst>
          </p:cNvPr>
          <p:cNvSpPr/>
          <p:nvPr/>
        </p:nvSpPr>
        <p:spPr>
          <a:xfrm>
            <a:off x="4970032" y="3433294"/>
            <a:ext cx="1255838" cy="284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100" dirty="0">
                <a:solidFill>
                  <a:srgbClr val="0082B0"/>
                </a:solidFill>
              </a:rPr>
              <a:t>Внедрение</a:t>
            </a:r>
          </a:p>
        </p:txBody>
      </p:sp>
      <p:sp>
        <p:nvSpPr>
          <p:cNvPr id="75" name="Скругленный прямоугольник 22">
            <a:extLst>
              <a:ext uri="{FF2B5EF4-FFF2-40B4-BE49-F238E27FC236}">
                <a16:creationId xmlns:a16="http://schemas.microsoft.com/office/drawing/2014/main" id="{80A0E18A-23A6-4CEF-829C-6377486B2E4B}"/>
              </a:ext>
            </a:extLst>
          </p:cNvPr>
          <p:cNvSpPr/>
          <p:nvPr/>
        </p:nvSpPr>
        <p:spPr>
          <a:xfrm>
            <a:off x="7671789" y="3429842"/>
            <a:ext cx="1280853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050" dirty="0">
                <a:solidFill>
                  <a:srgbClr val="0082B0"/>
                </a:solidFill>
              </a:rPr>
              <a:t>Разработка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6A46F1-9EE1-49BD-B5C7-61490B5A42AC}"/>
              </a:ext>
            </a:extLst>
          </p:cNvPr>
          <p:cNvSpPr txBox="1"/>
          <p:nvPr/>
        </p:nvSpPr>
        <p:spPr bwMode="auto">
          <a:xfrm>
            <a:off x="439363" y="4007857"/>
            <a:ext cx="4863600" cy="2408817"/>
          </a:xfrm>
          <a:prstGeom prst="roundRect">
            <a:avLst>
              <a:gd name="adj" fmla="val 4746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 w="19050">
            <a:solidFill>
              <a:srgbClr val="D8F4FF"/>
            </a:solidFill>
          </a:ln>
        </p:spPr>
        <p:txBody>
          <a:bodyPr wrap="square" lIns="108000" tIns="72000" rIns="108000" bIns="10800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600" b="1" dirty="0">
                <a:solidFill>
                  <a:srgbClr val="00AAE6"/>
                </a:solidFill>
              </a:rPr>
              <a:t>Ключевые отрасли</a:t>
            </a:r>
          </a:p>
          <a:p>
            <a:pPr>
              <a:spcAft>
                <a:spcPts val="600"/>
              </a:spcAft>
              <a:defRPr/>
            </a:pPr>
            <a:r>
              <a:rPr lang="ru-RU" sz="100" b="1" dirty="0">
                <a:solidFill>
                  <a:srgbClr val="00AAE6"/>
                </a:solidFill>
              </a:rPr>
              <a:t> </a:t>
            </a:r>
            <a:endParaRPr lang="sv-SE" sz="100" b="1" dirty="0">
              <a:solidFill>
                <a:srgbClr val="00AAE6"/>
              </a:solidFill>
            </a:endParaRP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ru-RU" sz="1100" dirty="0"/>
              <a:t>Финансовый сектор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ru-RU" sz="1100" dirty="0"/>
              <a:t>Промышленность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ru-RU" sz="1100" dirty="0"/>
              <a:t>Государственный сектор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ru-RU" sz="1100" dirty="0"/>
              <a:t>Телеком, медиа и ИТ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ru-RU" sz="1100" dirty="0"/>
              <a:t>Энергетика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ru-RU" sz="1100" dirty="0"/>
              <a:t>Транспорт и логистика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ru-RU" sz="1100" dirty="0"/>
              <a:t>Ритейл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ru-RU" sz="1100" dirty="0"/>
              <a:t>Нефтегаз и химия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1843D7-A1B1-49B8-BF52-FCB7924BE592}"/>
              </a:ext>
            </a:extLst>
          </p:cNvPr>
          <p:cNvSpPr txBox="1"/>
          <p:nvPr/>
        </p:nvSpPr>
        <p:spPr bwMode="auto">
          <a:xfrm>
            <a:off x="9263063" y="2171700"/>
            <a:ext cx="2505010" cy="967164"/>
          </a:xfrm>
          <a:prstGeom prst="roundRect">
            <a:avLst>
              <a:gd name="adj" fmla="val 11666"/>
            </a:avLst>
          </a:prstGeom>
          <a:solidFill>
            <a:schemeClr val="bg2"/>
          </a:solidFill>
          <a:ln w="19050">
            <a:noFill/>
          </a:ln>
        </p:spPr>
        <p:txBody>
          <a:bodyPr wrap="square" lIns="108000" tIns="72000" rIns="108000" bIns="108000" anchor="b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dirty="0">
                <a:solidFill>
                  <a:schemeClr val="bg1"/>
                </a:solidFill>
              </a:rPr>
              <a:t>специалистов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B39780-CF26-47DF-B7A2-77EEC7966070}"/>
              </a:ext>
            </a:extLst>
          </p:cNvPr>
          <p:cNvSpPr txBox="1"/>
          <p:nvPr/>
        </p:nvSpPr>
        <p:spPr>
          <a:xfrm>
            <a:off x="9778310" y="2609319"/>
            <a:ext cx="184731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ru-RU" sz="3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1EDDF-28CE-9FA6-7960-9081EBD7C766}"/>
              </a:ext>
            </a:extLst>
          </p:cNvPr>
          <p:cNvSpPr txBox="1"/>
          <p:nvPr/>
        </p:nvSpPr>
        <p:spPr>
          <a:xfrm>
            <a:off x="9433634" y="2244238"/>
            <a:ext cx="981038" cy="523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400" b="1" dirty="0">
                <a:solidFill>
                  <a:schemeClr val="bg1"/>
                </a:solidFill>
              </a:rPr>
              <a:t>5</a:t>
            </a:r>
            <a:r>
              <a:rPr lang="en-US" sz="3400" b="1" dirty="0">
                <a:solidFill>
                  <a:schemeClr val="bg1"/>
                </a:solidFill>
              </a:rPr>
              <a:t>00+</a:t>
            </a:r>
            <a:endParaRPr lang="ru-RU" sz="3400" b="1" dirty="0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84290-6947-1ECC-0172-12C509603240}"/>
              </a:ext>
            </a:extLst>
          </p:cNvPr>
          <p:cNvSpPr txBox="1"/>
          <p:nvPr/>
        </p:nvSpPr>
        <p:spPr bwMode="auto">
          <a:xfrm>
            <a:off x="9253603" y="3265744"/>
            <a:ext cx="2505010" cy="967164"/>
          </a:xfrm>
          <a:prstGeom prst="roundRect">
            <a:avLst>
              <a:gd name="adj" fmla="val 11666"/>
            </a:avLst>
          </a:prstGeom>
          <a:solidFill>
            <a:schemeClr val="bg2"/>
          </a:solidFill>
          <a:ln w="19050">
            <a:noFill/>
          </a:ln>
        </p:spPr>
        <p:txBody>
          <a:bodyPr wrap="square" lIns="108000" tIns="72000" rIns="108000" bIns="108000" anchor="b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dirty="0">
                <a:solidFill>
                  <a:schemeClr val="bg1"/>
                </a:solidFill>
              </a:rPr>
              <a:t>сертификатов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51FFB-690A-E0D8-DDF6-C39402E2C663}"/>
              </a:ext>
            </a:extLst>
          </p:cNvPr>
          <p:cNvSpPr txBox="1"/>
          <p:nvPr/>
        </p:nvSpPr>
        <p:spPr>
          <a:xfrm>
            <a:off x="9424174" y="3338283"/>
            <a:ext cx="1344920" cy="523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400" b="1" dirty="0">
                <a:solidFill>
                  <a:schemeClr val="bg1"/>
                </a:solidFill>
              </a:rPr>
              <a:t>3 00</a:t>
            </a:r>
            <a:r>
              <a:rPr lang="en-US" sz="3400" b="1" dirty="0">
                <a:solidFill>
                  <a:schemeClr val="bg1"/>
                </a:solidFill>
              </a:rPr>
              <a:t>0+</a:t>
            </a:r>
            <a:endParaRPr lang="ru-RU" sz="3400" b="1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BD419-C313-2A2A-0E2B-7CDF0C631D7A}"/>
              </a:ext>
            </a:extLst>
          </p:cNvPr>
          <p:cNvSpPr txBox="1"/>
          <p:nvPr/>
        </p:nvSpPr>
        <p:spPr bwMode="auto">
          <a:xfrm>
            <a:off x="9263063" y="4361786"/>
            <a:ext cx="2505010" cy="967164"/>
          </a:xfrm>
          <a:prstGeom prst="roundRect">
            <a:avLst>
              <a:gd name="adj" fmla="val 11666"/>
            </a:avLst>
          </a:prstGeom>
          <a:solidFill>
            <a:schemeClr val="bg2"/>
          </a:solidFill>
          <a:ln w="19050">
            <a:noFill/>
          </a:ln>
        </p:spPr>
        <p:txBody>
          <a:bodyPr wrap="square" lIns="108000" tIns="72000" rIns="108000" bIns="108000" anchor="b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dirty="0">
                <a:solidFill>
                  <a:schemeClr val="bg1"/>
                </a:solidFill>
              </a:rPr>
              <a:t>активных клиентов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288F17-483D-1CB9-B0DB-71A10A82B3F6}"/>
              </a:ext>
            </a:extLst>
          </p:cNvPr>
          <p:cNvSpPr txBox="1"/>
          <p:nvPr/>
        </p:nvSpPr>
        <p:spPr>
          <a:xfrm>
            <a:off x="9433634" y="4434324"/>
            <a:ext cx="738985" cy="523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400" b="1" dirty="0">
                <a:solidFill>
                  <a:schemeClr val="bg1"/>
                </a:solidFill>
              </a:rPr>
              <a:t>5</a:t>
            </a:r>
            <a:r>
              <a:rPr lang="en-US" sz="3400" b="1" dirty="0">
                <a:solidFill>
                  <a:schemeClr val="bg1"/>
                </a:solidFill>
              </a:rPr>
              <a:t>0+</a:t>
            </a:r>
            <a:endParaRPr lang="ru-RU" sz="3400" b="1" dirty="0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04E6A-FD43-3D18-0C25-4FA95AB1C41B}"/>
              </a:ext>
            </a:extLst>
          </p:cNvPr>
          <p:cNvSpPr txBox="1"/>
          <p:nvPr/>
        </p:nvSpPr>
        <p:spPr bwMode="auto">
          <a:xfrm>
            <a:off x="9263063" y="5449510"/>
            <a:ext cx="2505010" cy="967164"/>
          </a:xfrm>
          <a:prstGeom prst="roundRect">
            <a:avLst>
              <a:gd name="adj" fmla="val 11666"/>
            </a:avLst>
          </a:prstGeom>
          <a:solidFill>
            <a:schemeClr val="bg2"/>
          </a:solidFill>
          <a:ln w="19050">
            <a:noFill/>
          </a:ln>
        </p:spPr>
        <p:txBody>
          <a:bodyPr wrap="square" lIns="108000" tIns="72000" rIns="108000" bIns="108000" anchor="b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dirty="0">
                <a:solidFill>
                  <a:schemeClr val="bg1"/>
                </a:solidFill>
              </a:rPr>
              <a:t>реализованных проектов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303E1-0530-D92A-7E16-CA6D42E05FCC}"/>
              </a:ext>
            </a:extLst>
          </p:cNvPr>
          <p:cNvSpPr txBox="1"/>
          <p:nvPr/>
        </p:nvSpPr>
        <p:spPr>
          <a:xfrm>
            <a:off x="9433634" y="5522048"/>
            <a:ext cx="981038" cy="523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400" b="1" dirty="0">
                <a:solidFill>
                  <a:schemeClr val="bg1"/>
                </a:solidFill>
              </a:rPr>
              <a:t>10</a:t>
            </a:r>
            <a:r>
              <a:rPr lang="en-US" sz="3400" b="1" dirty="0">
                <a:solidFill>
                  <a:schemeClr val="bg1"/>
                </a:solidFill>
              </a:rPr>
              <a:t>0+</a:t>
            </a:r>
            <a:endParaRPr lang="ru-RU" sz="3400" b="1" dirty="0" err="1">
              <a:solidFill>
                <a:schemeClr val="bg1"/>
              </a:solidFill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DA8ECBC-57FE-5CD3-3146-36A34AED83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04454" y="2280620"/>
            <a:ext cx="441063" cy="44106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C57C73AB-A2ED-29D4-4584-1BA46CE2B12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5985" y="5604735"/>
            <a:ext cx="378000" cy="378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AC16951-5D42-29D8-F10F-CB781888C9A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23880" y="4460246"/>
            <a:ext cx="402211" cy="4022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D6DB606-CF14-1FB6-6E54-590683BFD87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223506" y="2176426"/>
            <a:ext cx="799844" cy="799844"/>
          </a:xfrm>
          <a:prstGeom prst="rect">
            <a:avLst/>
          </a:prstGeom>
        </p:spPr>
      </p:pic>
      <p:sp>
        <p:nvSpPr>
          <p:cNvPr id="15" name="Скругленный прямоугольник 22">
            <a:extLst>
              <a:ext uri="{FF2B5EF4-FFF2-40B4-BE49-F238E27FC236}">
                <a16:creationId xmlns:a16="http://schemas.microsoft.com/office/drawing/2014/main" id="{63136DC0-C2A7-88CE-FB79-EB824E9ADAC8}"/>
              </a:ext>
            </a:extLst>
          </p:cNvPr>
          <p:cNvSpPr/>
          <p:nvPr/>
        </p:nvSpPr>
        <p:spPr>
          <a:xfrm>
            <a:off x="530011" y="3286300"/>
            <a:ext cx="1268964" cy="284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rgbClr val="0082B0"/>
                </a:solidFill>
              </a:rPr>
              <a:t>1C</a:t>
            </a:r>
            <a:endParaRPr lang="ru-RU" sz="1100" dirty="0">
              <a:solidFill>
                <a:srgbClr val="0082B0"/>
              </a:solidFill>
            </a:endParaRPr>
          </a:p>
        </p:txBody>
      </p:sp>
      <p:sp>
        <p:nvSpPr>
          <p:cNvPr id="17" name="Скругленный прямоугольник 22">
            <a:extLst>
              <a:ext uri="{FF2B5EF4-FFF2-40B4-BE49-F238E27FC236}">
                <a16:creationId xmlns:a16="http://schemas.microsoft.com/office/drawing/2014/main" id="{80386097-03B4-CB6A-BDD1-6C50B1560BFD}"/>
              </a:ext>
            </a:extLst>
          </p:cNvPr>
          <p:cNvSpPr/>
          <p:nvPr/>
        </p:nvSpPr>
        <p:spPr>
          <a:xfrm>
            <a:off x="1935994" y="3457619"/>
            <a:ext cx="1255838" cy="284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100" dirty="0">
                <a:solidFill>
                  <a:srgbClr val="0082B0"/>
                </a:solidFill>
              </a:rPr>
              <a:t>SAP</a:t>
            </a:r>
            <a:endParaRPr lang="ru-RU" sz="1100" dirty="0">
              <a:solidFill>
                <a:srgbClr val="0082B0"/>
              </a:solidFill>
            </a:endParaRPr>
          </a:p>
        </p:txBody>
      </p:sp>
      <p:sp>
        <p:nvSpPr>
          <p:cNvPr id="24" name="Скругленный прямоугольник 22">
            <a:extLst>
              <a:ext uri="{FF2B5EF4-FFF2-40B4-BE49-F238E27FC236}">
                <a16:creationId xmlns:a16="http://schemas.microsoft.com/office/drawing/2014/main" id="{F6277CFD-4E7D-D8E8-A6C2-7A718A68CAE4}"/>
              </a:ext>
            </a:extLst>
          </p:cNvPr>
          <p:cNvSpPr/>
          <p:nvPr/>
        </p:nvSpPr>
        <p:spPr>
          <a:xfrm>
            <a:off x="3279886" y="3067312"/>
            <a:ext cx="1280853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050" dirty="0">
                <a:solidFill>
                  <a:srgbClr val="0082B0"/>
                </a:solidFill>
              </a:rPr>
              <a:t>Форсайт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DADA809-4BDE-9B9D-14B7-7B32C7178A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638" y="2208700"/>
            <a:ext cx="799844" cy="799844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F09E87A5-6B51-EEA9-2FCE-AF8511BBD3D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6985" y="3410609"/>
            <a:ext cx="396000" cy="396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EE63BD4-A5C3-E018-3252-23F91C55A32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766" t="961" r="33966" b="39848"/>
          <a:stretch/>
        </p:blipFill>
        <p:spPr>
          <a:xfrm rot="21296304">
            <a:off x="5352043" y="3842040"/>
            <a:ext cx="3807978" cy="2716237"/>
          </a:xfrm>
          <a:custGeom>
            <a:avLst/>
            <a:gdLst>
              <a:gd name="connsiteX0" fmla="*/ 305548 w 3807978"/>
              <a:gd name="connsiteY0" fmla="*/ 399 h 2716237"/>
              <a:gd name="connsiteX1" fmla="*/ 3716187 w 3807978"/>
              <a:gd name="connsiteY1" fmla="*/ 302486 h 2716237"/>
              <a:gd name="connsiteX2" fmla="*/ 3807580 w 3807978"/>
              <a:gd name="connsiteY2" fmla="*/ 411642 h 2716237"/>
              <a:gd name="connsiteX3" fmla="*/ 3611588 w 3807978"/>
              <a:gd name="connsiteY3" fmla="*/ 2624446 h 2716237"/>
              <a:gd name="connsiteX4" fmla="*/ 3502432 w 3807978"/>
              <a:gd name="connsiteY4" fmla="*/ 2715839 h 2716237"/>
              <a:gd name="connsiteX5" fmla="*/ 91792 w 3807978"/>
              <a:gd name="connsiteY5" fmla="*/ 2413752 h 2716237"/>
              <a:gd name="connsiteX6" fmla="*/ 399 w 3807978"/>
              <a:gd name="connsiteY6" fmla="*/ 2304596 h 2716237"/>
              <a:gd name="connsiteX7" fmla="*/ 196392 w 3807978"/>
              <a:gd name="connsiteY7" fmla="*/ 91792 h 2716237"/>
              <a:gd name="connsiteX8" fmla="*/ 305548 w 3807978"/>
              <a:gd name="connsiteY8" fmla="*/ 399 h 271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07978" h="2716237">
                <a:moveTo>
                  <a:pt x="305548" y="399"/>
                </a:moveTo>
                <a:lnTo>
                  <a:pt x="3716187" y="302486"/>
                </a:lnTo>
                <a:cubicBezTo>
                  <a:pt x="3771568" y="307391"/>
                  <a:pt x="3812485" y="356262"/>
                  <a:pt x="3807580" y="411642"/>
                </a:cubicBezTo>
                <a:lnTo>
                  <a:pt x="3611588" y="2624446"/>
                </a:lnTo>
                <a:cubicBezTo>
                  <a:pt x="3606682" y="2679827"/>
                  <a:pt x="3557812" y="2720745"/>
                  <a:pt x="3502432" y="2715839"/>
                </a:cubicBezTo>
                <a:lnTo>
                  <a:pt x="91792" y="2413752"/>
                </a:lnTo>
                <a:cubicBezTo>
                  <a:pt x="36412" y="2408847"/>
                  <a:pt x="-4506" y="2359976"/>
                  <a:pt x="399" y="2304596"/>
                </a:cubicBezTo>
                <a:lnTo>
                  <a:pt x="196392" y="91792"/>
                </a:lnTo>
                <a:cubicBezTo>
                  <a:pt x="201297" y="36411"/>
                  <a:pt x="250167" y="-4506"/>
                  <a:pt x="305548" y="399"/>
                </a:cubicBezTo>
                <a:close/>
              </a:path>
            </a:pathLst>
          </a:custGeom>
        </p:spPr>
      </p:pic>
      <p:sp>
        <p:nvSpPr>
          <p:cNvPr id="35" name="Скругленный прямоугольник 22">
            <a:extLst>
              <a:ext uri="{FF2B5EF4-FFF2-40B4-BE49-F238E27FC236}">
                <a16:creationId xmlns:a16="http://schemas.microsoft.com/office/drawing/2014/main" id="{E0EA04AA-A991-4BC5-996E-309CE7C8E6B8}"/>
              </a:ext>
            </a:extLst>
          </p:cNvPr>
          <p:cNvSpPr/>
          <p:nvPr/>
        </p:nvSpPr>
        <p:spPr>
          <a:xfrm>
            <a:off x="1924764" y="3067312"/>
            <a:ext cx="1268964" cy="284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100" dirty="0" err="1">
                <a:solidFill>
                  <a:srgbClr val="0082B0"/>
                </a:solidFill>
              </a:rPr>
              <a:t>Битрикс</a:t>
            </a:r>
            <a:endParaRPr lang="ru-RU" sz="1100" dirty="0">
              <a:solidFill>
                <a:srgbClr val="0082B0"/>
              </a:solidFill>
            </a:endParaRPr>
          </a:p>
        </p:txBody>
      </p:sp>
      <p:sp>
        <p:nvSpPr>
          <p:cNvPr id="34" name="Скругленный прямоугольник 22">
            <a:extLst>
              <a:ext uri="{FF2B5EF4-FFF2-40B4-BE49-F238E27FC236}">
                <a16:creationId xmlns:a16="http://schemas.microsoft.com/office/drawing/2014/main" id="{708D6829-C5D4-48A4-83E7-902FB5DB75D1}"/>
              </a:ext>
            </a:extLst>
          </p:cNvPr>
          <p:cNvSpPr/>
          <p:nvPr/>
        </p:nvSpPr>
        <p:spPr>
          <a:xfrm>
            <a:off x="3279886" y="3440567"/>
            <a:ext cx="1280853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050" dirty="0" err="1">
                <a:solidFill>
                  <a:srgbClr val="0082B0"/>
                </a:solidFill>
              </a:rPr>
              <a:t>Optimacros</a:t>
            </a:r>
            <a:endParaRPr lang="ru-RU" sz="1050" dirty="0">
              <a:solidFill>
                <a:srgbClr val="0082B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0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0DCEDC-D96F-4345-A867-82837AD5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Центр компетенций «Цифровые решения»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025F3-2D8F-45F7-817F-9F6E2E527E7A}"/>
              </a:ext>
            </a:extLst>
          </p:cNvPr>
          <p:cNvSpPr txBox="1"/>
          <p:nvPr/>
        </p:nvSpPr>
        <p:spPr>
          <a:xfrm>
            <a:off x="356727" y="1172735"/>
            <a:ext cx="4051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 компетенций цифровых решений предлагает проектирование решений </a:t>
            </a:r>
            <a:br>
              <a:rPr lang="ru-RU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реализацию задач по направлениям:</a:t>
            </a:r>
          </a:p>
        </p:txBody>
      </p:sp>
      <p:sp>
        <p:nvSpPr>
          <p:cNvPr id="545" name="Прямоугольник 544">
            <a:extLst>
              <a:ext uri="{FF2B5EF4-FFF2-40B4-BE49-F238E27FC236}">
                <a16:creationId xmlns:a16="http://schemas.microsoft.com/office/drawing/2014/main" id="{4A8928D0-CD66-4197-A0F6-A9A6F2A22670}"/>
              </a:ext>
            </a:extLst>
          </p:cNvPr>
          <p:cNvSpPr/>
          <p:nvPr/>
        </p:nvSpPr>
        <p:spPr>
          <a:xfrm>
            <a:off x="3119438" y="2630656"/>
            <a:ext cx="270391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endParaRPr lang="ru-RU" sz="1200" dirty="0">
              <a:solidFill>
                <a:schemeClr val="tx2"/>
              </a:solidFill>
              <a:latin typeface="+mj-lt"/>
              <a:ea typeface="Calibri" panose="020F0502020204030204" pitchFamily="34" charset="0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16E39F7-C199-FCC0-2EF3-300AD3AC77F8}"/>
              </a:ext>
            </a:extLst>
          </p:cNvPr>
          <p:cNvSpPr/>
          <p:nvPr/>
        </p:nvSpPr>
        <p:spPr>
          <a:xfrm>
            <a:off x="4670932" y="1616581"/>
            <a:ext cx="2009566" cy="296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bg2"/>
                </a:solidFill>
              </a:rPr>
              <a:t>Заказная разработка</a:t>
            </a: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36C5FD57-C2CD-F5BA-6F92-C14D74F9C68E}"/>
              </a:ext>
            </a:extLst>
          </p:cNvPr>
          <p:cNvSpPr/>
          <p:nvPr/>
        </p:nvSpPr>
        <p:spPr>
          <a:xfrm>
            <a:off x="6767513" y="1616581"/>
            <a:ext cx="4973037" cy="29689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00" dirty="0">
                <a:solidFill>
                  <a:schemeClr val="bg2"/>
                </a:solidFill>
              </a:rPr>
              <a:t>Внедрение и поддержка партнёрских продуктов в области </a:t>
            </a:r>
            <a:r>
              <a:rPr lang="en" sz="1100" dirty="0">
                <a:solidFill>
                  <a:schemeClr val="bg2"/>
                </a:solidFill>
              </a:rPr>
              <a:t>BPM/ECM</a:t>
            </a:r>
            <a:endParaRPr lang="ru-RU" sz="1100" dirty="0">
              <a:solidFill>
                <a:schemeClr val="bg2"/>
              </a:solidFill>
            </a:endParaRP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418834AD-D0A8-C07F-0B3A-D079D627120D}"/>
              </a:ext>
            </a:extLst>
          </p:cNvPr>
          <p:cNvGrpSpPr/>
          <p:nvPr/>
        </p:nvGrpSpPr>
        <p:grpSpPr>
          <a:xfrm>
            <a:off x="4654550" y="1232772"/>
            <a:ext cx="7087074" cy="296896"/>
            <a:chOff x="6544058" y="1232772"/>
            <a:chExt cx="5197566" cy="296896"/>
          </a:xfrm>
        </p:grpSpPr>
        <p:sp>
          <p:nvSpPr>
            <p:cNvPr id="8" name="Скругленный прямоугольник 7">
              <a:extLst>
                <a:ext uri="{FF2B5EF4-FFF2-40B4-BE49-F238E27FC236}">
                  <a16:creationId xmlns:a16="http://schemas.microsoft.com/office/drawing/2014/main" id="{C7CFFD88-1A61-6CEA-7C17-526A9F09FE0D}"/>
                </a:ext>
              </a:extLst>
            </p:cNvPr>
            <p:cNvSpPr/>
            <p:nvPr/>
          </p:nvSpPr>
          <p:spPr>
            <a:xfrm>
              <a:off x="8946776" y="1232772"/>
              <a:ext cx="2794848" cy="2968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ru-RU" sz="1100" spc="-20" dirty="0">
                  <a:solidFill>
                    <a:schemeClr val="bg2"/>
                  </a:solidFill>
                </a:rPr>
                <a:t>Внешний </a:t>
              </a:r>
              <a:r>
                <a:rPr lang="ru-RU" sz="1100" spc="-20" dirty="0" err="1">
                  <a:solidFill>
                    <a:schemeClr val="bg2"/>
                  </a:solidFill>
                </a:rPr>
                <a:t>аутсорс</a:t>
              </a:r>
              <a:r>
                <a:rPr lang="ru-RU" sz="1100" spc="-20" dirty="0">
                  <a:solidFill>
                    <a:schemeClr val="bg2"/>
                  </a:solidFill>
                </a:rPr>
                <a:t> ресурсов разработки</a:t>
              </a:r>
            </a:p>
          </p:txBody>
        </p:sp>
        <p:sp>
          <p:nvSpPr>
            <p:cNvPr id="10" name="Скругленный прямоугольник 9">
              <a:extLst>
                <a:ext uri="{FF2B5EF4-FFF2-40B4-BE49-F238E27FC236}">
                  <a16:creationId xmlns:a16="http://schemas.microsoft.com/office/drawing/2014/main" id="{7DCB788D-17F3-DE78-E21E-14F3DBAC1877}"/>
                </a:ext>
              </a:extLst>
            </p:cNvPr>
            <p:cNvSpPr/>
            <p:nvPr/>
          </p:nvSpPr>
          <p:spPr>
            <a:xfrm>
              <a:off x="6544058" y="1232772"/>
              <a:ext cx="2320273" cy="29689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rtlCol="0" anchor="ctr"/>
            <a:lstStyle/>
            <a:p>
              <a:pPr algn="ctr"/>
              <a:r>
                <a:rPr lang="ru-RU" sz="1100" spc="-20" dirty="0">
                  <a:solidFill>
                    <a:schemeClr val="bg2"/>
                  </a:solidFill>
                </a:rPr>
                <a:t>Консалтинг и аудит ИТ-решений</a:t>
              </a:r>
            </a:p>
          </p:txBody>
        </p:sp>
      </p:grpSp>
      <p:sp>
        <p:nvSpPr>
          <p:cNvPr id="11" name="Открывающая квадратная скобка 10">
            <a:extLst>
              <a:ext uri="{FF2B5EF4-FFF2-40B4-BE49-F238E27FC236}">
                <a16:creationId xmlns:a16="http://schemas.microsoft.com/office/drawing/2014/main" id="{D7896BFE-A7E9-1B9F-88EB-6116874CFBED}"/>
              </a:ext>
            </a:extLst>
          </p:cNvPr>
          <p:cNvSpPr/>
          <p:nvPr/>
        </p:nvSpPr>
        <p:spPr>
          <a:xfrm>
            <a:off x="4499868" y="1192128"/>
            <a:ext cx="122474" cy="765579"/>
          </a:xfrm>
          <a:prstGeom prst="leftBracket">
            <a:avLst>
              <a:gd name="adj" fmla="val 75963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Rectangle: Rounded Corners 43">
            <a:extLst>
              <a:ext uri="{FF2B5EF4-FFF2-40B4-BE49-F238E27FC236}">
                <a16:creationId xmlns:a16="http://schemas.microsoft.com/office/drawing/2014/main" id="{5C9AE828-1628-6245-7C56-29A16DFFA480}"/>
              </a:ext>
            </a:extLst>
          </p:cNvPr>
          <p:cNvSpPr/>
          <p:nvPr/>
        </p:nvSpPr>
        <p:spPr>
          <a:xfrm>
            <a:off x="5443370" y="3988757"/>
            <a:ext cx="3625326" cy="2422801"/>
          </a:xfrm>
          <a:prstGeom prst="roundRect">
            <a:avLst>
              <a:gd name="adj" fmla="val 4155"/>
            </a:avLst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108000" rtlCol="0" anchor="t"/>
          <a:lstStyle/>
          <a:p>
            <a:pPr>
              <a:spcAft>
                <a:spcPts val="600"/>
              </a:spcAft>
            </a:pPr>
            <a:r>
              <a:rPr lang="ru-RU" sz="1600" b="1" dirty="0">
                <a:solidFill>
                  <a:srgbClr val="00AAE6"/>
                </a:solidFill>
              </a:rPr>
              <a:t>Макаров Дмитрий</a:t>
            </a:r>
          </a:p>
          <a:p>
            <a:pPr>
              <a:spcAft>
                <a:spcPts val="600"/>
              </a:spcAft>
            </a:pPr>
            <a:r>
              <a:rPr lang="ru-RU" sz="1100" dirty="0">
                <a:solidFill>
                  <a:schemeClr val="tx1"/>
                </a:solidFill>
              </a:rPr>
              <a:t>директор ЦК</a:t>
            </a:r>
            <a:br>
              <a:rPr lang="ru-RU" sz="1100" dirty="0">
                <a:solidFill>
                  <a:schemeClr val="tx1"/>
                </a:solidFill>
              </a:rPr>
            </a:br>
            <a:r>
              <a:rPr lang="ru-RU" sz="1100" dirty="0">
                <a:solidFill>
                  <a:schemeClr val="tx1"/>
                </a:solidFill>
              </a:rPr>
              <a:t>«Цифровые решения»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chemeClr val="bg2"/>
              </a:solidFill>
              <a:latin typeface="ALS Haus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9F681A9F-7DA4-9827-7360-ACF429F7DC98}"/>
              </a:ext>
            </a:extLst>
          </p:cNvPr>
          <p:cNvSpPr/>
          <p:nvPr/>
        </p:nvSpPr>
        <p:spPr>
          <a:xfrm>
            <a:off x="442558" y="2171699"/>
            <a:ext cx="4860962" cy="1688400"/>
          </a:xfrm>
          <a:prstGeom prst="roundRect">
            <a:avLst>
              <a:gd name="adj" fmla="val 6260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spcAft>
                <a:spcPts val="500"/>
              </a:spcAft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Заказная </a:t>
            </a:r>
            <a:b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</a:p>
        </p:txBody>
      </p:sp>
      <p:sp>
        <p:nvSpPr>
          <p:cNvPr id="67" name="Скругленный прямоугольник 13">
            <a:extLst>
              <a:ext uri="{FF2B5EF4-FFF2-40B4-BE49-F238E27FC236}">
                <a16:creationId xmlns:a16="http://schemas.microsoft.com/office/drawing/2014/main" id="{901B1C86-6FE9-4D53-94AC-CAEC7D40FDDE}"/>
              </a:ext>
            </a:extLst>
          </p:cNvPr>
          <p:cNvSpPr/>
          <p:nvPr/>
        </p:nvSpPr>
        <p:spPr>
          <a:xfrm>
            <a:off x="559885" y="3071743"/>
            <a:ext cx="4614543" cy="29159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100" dirty="0">
                <a:solidFill>
                  <a:schemeClr val="accent1"/>
                </a:solidFill>
              </a:rPr>
              <a:t>Аудит, предпроектное обследование и ИТ-консалтинг</a:t>
            </a:r>
          </a:p>
        </p:txBody>
      </p:sp>
      <p:sp>
        <p:nvSpPr>
          <p:cNvPr id="69" name="Скругленный прямоугольник 18">
            <a:extLst>
              <a:ext uri="{FF2B5EF4-FFF2-40B4-BE49-F238E27FC236}">
                <a16:creationId xmlns:a16="http://schemas.microsoft.com/office/drawing/2014/main" id="{F878CD1B-06F6-4A86-8AE8-8CBAE3924E1B}"/>
              </a:ext>
            </a:extLst>
          </p:cNvPr>
          <p:cNvSpPr/>
          <p:nvPr/>
        </p:nvSpPr>
        <p:spPr>
          <a:xfrm>
            <a:off x="559886" y="3426242"/>
            <a:ext cx="1584000" cy="29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>
              <a:lnSpc>
                <a:spcPct val="90000"/>
              </a:lnSpc>
            </a:pPr>
            <a:r>
              <a:rPr lang="ru-RU" sz="1100" spc="-20" dirty="0">
                <a:solidFill>
                  <a:schemeClr val="accent1"/>
                </a:solidFill>
              </a:rPr>
              <a:t>Заказная разработка</a:t>
            </a:r>
          </a:p>
        </p:txBody>
      </p:sp>
      <p:sp>
        <p:nvSpPr>
          <p:cNvPr id="70" name="Скругленный прямоугольник 24">
            <a:extLst>
              <a:ext uri="{FF2B5EF4-FFF2-40B4-BE49-F238E27FC236}">
                <a16:creationId xmlns:a16="http://schemas.microsoft.com/office/drawing/2014/main" id="{306F1CED-290C-4B19-B6B5-56319C46D9D1}"/>
              </a:ext>
            </a:extLst>
          </p:cNvPr>
          <p:cNvSpPr/>
          <p:nvPr/>
        </p:nvSpPr>
        <p:spPr>
          <a:xfrm>
            <a:off x="2213448" y="3426242"/>
            <a:ext cx="1368000" cy="29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>
              <a:lnSpc>
                <a:spcPct val="90000"/>
              </a:lnSpc>
            </a:pPr>
            <a:r>
              <a:rPr lang="ru-RU" sz="1100" spc="-20" dirty="0">
                <a:solidFill>
                  <a:schemeClr val="accent1"/>
                </a:solidFill>
              </a:rPr>
              <a:t>Внешний </a:t>
            </a:r>
            <a:r>
              <a:rPr lang="ru-RU" sz="1100" spc="-20" dirty="0" err="1">
                <a:solidFill>
                  <a:schemeClr val="accent1"/>
                </a:solidFill>
              </a:rPr>
              <a:t>аутсорс</a:t>
            </a:r>
            <a:endParaRPr lang="ru-RU" sz="1100" spc="-20" dirty="0">
              <a:solidFill>
                <a:schemeClr val="accent1"/>
              </a:solidFill>
            </a:endParaRPr>
          </a:p>
        </p:txBody>
      </p:sp>
      <p:sp>
        <p:nvSpPr>
          <p:cNvPr id="71" name="Скругленный прямоугольник 27">
            <a:extLst>
              <a:ext uri="{FF2B5EF4-FFF2-40B4-BE49-F238E27FC236}">
                <a16:creationId xmlns:a16="http://schemas.microsoft.com/office/drawing/2014/main" id="{22369FA1-455C-4B56-99CB-1D5B4A81B970}"/>
              </a:ext>
            </a:extLst>
          </p:cNvPr>
          <p:cNvSpPr/>
          <p:nvPr/>
        </p:nvSpPr>
        <p:spPr>
          <a:xfrm>
            <a:off x="3651010" y="3426242"/>
            <a:ext cx="1512000" cy="29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>
              <a:lnSpc>
                <a:spcPct val="90000"/>
              </a:lnSpc>
            </a:pPr>
            <a:r>
              <a:rPr lang="ru-RU" sz="1100" spc="-20" dirty="0">
                <a:solidFill>
                  <a:schemeClr val="accent1"/>
                </a:solidFill>
              </a:rPr>
              <a:t>Импортозамещение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297B3CCE-0D6D-1A71-CA11-E632DE4F5FEC}"/>
              </a:ext>
            </a:extLst>
          </p:cNvPr>
          <p:cNvSpPr/>
          <p:nvPr/>
        </p:nvSpPr>
        <p:spPr>
          <a:xfrm>
            <a:off x="5422899" y="2171700"/>
            <a:ext cx="3657421" cy="1688259"/>
          </a:xfrm>
          <a:prstGeom prst="roundRect">
            <a:avLst>
              <a:gd name="adj" fmla="val 562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/>
          <a:lstStyle/>
          <a:p>
            <a:pPr>
              <a:spcAft>
                <a:spcPts val="500"/>
              </a:spcAft>
            </a:pP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Автоматизация </a:t>
            </a:r>
            <a:b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600" b="1" dirty="0">
                <a:latin typeface="Arial" panose="020B0604020202020204" pitchFamily="34" charset="0"/>
                <a:cs typeface="Arial" panose="020B0604020202020204" pitchFamily="34" charset="0"/>
              </a:rPr>
              <a:t>бизнес-процессов</a:t>
            </a:r>
          </a:p>
        </p:txBody>
      </p:sp>
      <p:sp>
        <p:nvSpPr>
          <p:cNvPr id="72" name="Скругленный прямоугольник 22">
            <a:extLst>
              <a:ext uri="{FF2B5EF4-FFF2-40B4-BE49-F238E27FC236}">
                <a16:creationId xmlns:a16="http://schemas.microsoft.com/office/drawing/2014/main" id="{A78D9A0D-32B1-4DE6-854C-031EECBBF247}"/>
              </a:ext>
            </a:extLst>
          </p:cNvPr>
          <p:cNvSpPr/>
          <p:nvPr/>
        </p:nvSpPr>
        <p:spPr>
          <a:xfrm>
            <a:off x="5542469" y="3075342"/>
            <a:ext cx="3410174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100" dirty="0">
                <a:solidFill>
                  <a:schemeClr val="accent1"/>
                </a:solidFill>
              </a:rPr>
              <a:t>Аналитика и проектирование</a:t>
            </a:r>
          </a:p>
        </p:txBody>
      </p:sp>
      <p:sp>
        <p:nvSpPr>
          <p:cNvPr id="73" name="Скругленный прямоугольник 22">
            <a:extLst>
              <a:ext uri="{FF2B5EF4-FFF2-40B4-BE49-F238E27FC236}">
                <a16:creationId xmlns:a16="http://schemas.microsoft.com/office/drawing/2014/main" id="{AEB304BF-8727-4AC7-86AB-7F8B944B0A6E}"/>
              </a:ext>
            </a:extLst>
          </p:cNvPr>
          <p:cNvSpPr/>
          <p:nvPr/>
        </p:nvSpPr>
        <p:spPr>
          <a:xfrm>
            <a:off x="6658763" y="3433294"/>
            <a:ext cx="1105641" cy="284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100" dirty="0">
                <a:solidFill>
                  <a:schemeClr val="accent1"/>
                </a:solidFill>
              </a:rPr>
              <a:t>Консалтинг</a:t>
            </a:r>
          </a:p>
        </p:txBody>
      </p:sp>
      <p:sp>
        <p:nvSpPr>
          <p:cNvPr id="74" name="Скругленный прямоугольник 22">
            <a:extLst>
              <a:ext uri="{FF2B5EF4-FFF2-40B4-BE49-F238E27FC236}">
                <a16:creationId xmlns:a16="http://schemas.microsoft.com/office/drawing/2014/main" id="{0A8B07C3-72ED-42E0-89EE-0C4898FEC636}"/>
              </a:ext>
            </a:extLst>
          </p:cNvPr>
          <p:cNvSpPr/>
          <p:nvPr/>
        </p:nvSpPr>
        <p:spPr>
          <a:xfrm>
            <a:off x="5551568" y="3433294"/>
            <a:ext cx="1044000" cy="2845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100" dirty="0">
                <a:solidFill>
                  <a:schemeClr val="accent1"/>
                </a:solidFill>
              </a:rPr>
              <a:t>Внедрение</a:t>
            </a:r>
          </a:p>
        </p:txBody>
      </p:sp>
      <p:sp>
        <p:nvSpPr>
          <p:cNvPr id="75" name="Скругленный прямоугольник 22">
            <a:extLst>
              <a:ext uri="{FF2B5EF4-FFF2-40B4-BE49-F238E27FC236}">
                <a16:creationId xmlns:a16="http://schemas.microsoft.com/office/drawing/2014/main" id="{80A0E18A-23A6-4CEF-829C-6377486B2E4B}"/>
              </a:ext>
            </a:extLst>
          </p:cNvPr>
          <p:cNvSpPr/>
          <p:nvPr/>
        </p:nvSpPr>
        <p:spPr>
          <a:xfrm>
            <a:off x="7827600" y="3429842"/>
            <a:ext cx="1116000" cy="28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ru-RU" sz="1100" dirty="0">
                <a:solidFill>
                  <a:schemeClr val="accent1"/>
                </a:solidFill>
              </a:rPr>
              <a:t>Разработка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6A46F1-9EE1-49BD-B5C7-61490B5A42AC}"/>
              </a:ext>
            </a:extLst>
          </p:cNvPr>
          <p:cNvSpPr txBox="1"/>
          <p:nvPr/>
        </p:nvSpPr>
        <p:spPr bwMode="auto">
          <a:xfrm>
            <a:off x="439363" y="4007857"/>
            <a:ext cx="4863600" cy="2408817"/>
          </a:xfrm>
          <a:prstGeom prst="roundRect">
            <a:avLst>
              <a:gd name="adj" fmla="val 4746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 w="19050">
            <a:solidFill>
              <a:srgbClr val="D8F4FF"/>
            </a:solidFill>
          </a:ln>
        </p:spPr>
        <p:txBody>
          <a:bodyPr wrap="square" lIns="108000" tIns="72000" rIns="108000" bIns="108000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600" b="1" dirty="0">
                <a:solidFill>
                  <a:srgbClr val="00AAE6"/>
                </a:solidFill>
              </a:rPr>
              <a:t>Основные технологии</a:t>
            </a:r>
          </a:p>
          <a:p>
            <a:pPr>
              <a:spcAft>
                <a:spcPts val="600"/>
              </a:spcAft>
              <a:defRPr/>
            </a:pPr>
            <a:r>
              <a:rPr lang="ru-RU" sz="600" b="1" dirty="0">
                <a:solidFill>
                  <a:srgbClr val="00AAE6"/>
                </a:solidFill>
              </a:rPr>
              <a:t> </a:t>
            </a:r>
            <a:endParaRPr lang="sv-SE" sz="500" b="1" dirty="0">
              <a:solidFill>
                <a:srgbClr val="00AAE6"/>
              </a:solidFill>
            </a:endParaRP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sv-SE" sz="1100" dirty="0"/>
              <a:t>Backend: Java</a:t>
            </a:r>
            <a:r>
              <a:rPr lang="ru-RU" sz="1100" dirty="0"/>
              <a:t>,</a:t>
            </a:r>
            <a:r>
              <a:rPr lang="sv-SE" sz="1100" dirty="0"/>
              <a:t> Spring</a:t>
            </a:r>
            <a:r>
              <a:rPr lang="ru-RU" sz="1100" dirty="0"/>
              <a:t>,</a:t>
            </a:r>
            <a:r>
              <a:rPr lang="sv-SE" sz="1100" dirty="0"/>
              <a:t> Webflux</a:t>
            </a:r>
            <a:r>
              <a:rPr lang="ru-RU" sz="1100" dirty="0"/>
              <a:t>, </a:t>
            </a:r>
            <a:r>
              <a:rPr lang="sv-SE" sz="1100" dirty="0"/>
              <a:t>.NET (C#)</a:t>
            </a:r>
            <a:r>
              <a:rPr lang="ru-RU" sz="1100" dirty="0"/>
              <a:t>, </a:t>
            </a:r>
            <a:r>
              <a:rPr lang="en-US" sz="1100" dirty="0"/>
              <a:t>Python</a:t>
            </a:r>
            <a:endParaRPr lang="sv-SE" sz="1100" dirty="0"/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en-US" sz="1100" dirty="0"/>
              <a:t>Frontend: React</a:t>
            </a:r>
            <a:r>
              <a:rPr lang="ru-RU" sz="1100" dirty="0"/>
              <a:t>,</a:t>
            </a:r>
            <a:r>
              <a:rPr lang="en-US" sz="1100" dirty="0"/>
              <a:t> Angular</a:t>
            </a:r>
            <a:r>
              <a:rPr lang="ru-RU" sz="1100" dirty="0"/>
              <a:t>,</a:t>
            </a:r>
            <a:r>
              <a:rPr lang="en-US" sz="1100" dirty="0"/>
              <a:t> Vue</a:t>
            </a:r>
            <a:r>
              <a:rPr lang="ru-RU" sz="1100" dirty="0"/>
              <a:t>,</a:t>
            </a:r>
            <a:r>
              <a:rPr lang="en-US" sz="1100" dirty="0"/>
              <a:t> JavaScript</a:t>
            </a:r>
            <a:r>
              <a:rPr lang="ru-RU" sz="1100" dirty="0"/>
              <a:t>, </a:t>
            </a:r>
            <a:r>
              <a:rPr lang="en-US" sz="1100" dirty="0"/>
              <a:t>TypeScript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en-US" sz="1100" dirty="0"/>
              <a:t>Mobile: React Native</a:t>
            </a:r>
            <a:r>
              <a:rPr lang="ru-RU" sz="1100" dirty="0"/>
              <a:t>,</a:t>
            </a:r>
            <a:r>
              <a:rPr lang="en-US" sz="1100" dirty="0"/>
              <a:t> Swift (iOS)</a:t>
            </a:r>
            <a:r>
              <a:rPr lang="ru-RU" sz="1100" dirty="0"/>
              <a:t>,</a:t>
            </a:r>
            <a:r>
              <a:rPr lang="en-US" sz="1100" dirty="0"/>
              <a:t> Kotlin (Android)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en-US" sz="1100" dirty="0"/>
              <a:t>DB: PostgreSQL</a:t>
            </a:r>
            <a:r>
              <a:rPr lang="ru-RU" sz="1100" dirty="0"/>
              <a:t>,</a:t>
            </a:r>
            <a:r>
              <a:rPr lang="en-US" sz="1100" dirty="0"/>
              <a:t> Redis</a:t>
            </a:r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en-US" sz="1100" dirty="0"/>
              <a:t>BPM: Camunda</a:t>
            </a:r>
            <a:r>
              <a:rPr lang="ru-RU" sz="1100" dirty="0"/>
              <a:t>,</a:t>
            </a:r>
            <a:r>
              <a:rPr lang="en-US" sz="1100" dirty="0"/>
              <a:t> </a:t>
            </a:r>
            <a:r>
              <a:rPr lang="en-US" sz="1100" dirty="0" err="1"/>
              <a:t>Zeebe</a:t>
            </a:r>
            <a:endParaRPr lang="en-US" sz="1100" dirty="0"/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en-US" sz="1100" dirty="0"/>
              <a:t>DevOps: Gitlab</a:t>
            </a:r>
            <a:r>
              <a:rPr lang="ru-RU" sz="1100" dirty="0"/>
              <a:t>,</a:t>
            </a:r>
            <a:r>
              <a:rPr lang="en-US" sz="1100" dirty="0"/>
              <a:t> Kubernetes</a:t>
            </a:r>
            <a:r>
              <a:rPr lang="ru-RU" sz="1100" dirty="0"/>
              <a:t>,</a:t>
            </a:r>
            <a:r>
              <a:rPr lang="en-US" sz="1100" dirty="0"/>
              <a:t> Rancher</a:t>
            </a:r>
            <a:r>
              <a:rPr lang="ru-RU" sz="1100" dirty="0"/>
              <a:t>,</a:t>
            </a:r>
            <a:r>
              <a:rPr lang="en-US" sz="1100" dirty="0"/>
              <a:t> Ansible</a:t>
            </a:r>
            <a:r>
              <a:rPr lang="ru-RU" sz="1100" dirty="0"/>
              <a:t>,</a:t>
            </a:r>
            <a:r>
              <a:rPr lang="en-US" sz="1100" dirty="0"/>
              <a:t> </a:t>
            </a:r>
            <a:r>
              <a:rPr lang="en-US" sz="1100" dirty="0" err="1"/>
              <a:t>ArgoCD</a:t>
            </a:r>
            <a:endParaRPr lang="en-US" sz="1100" dirty="0"/>
          </a:p>
          <a:p>
            <a:pPr marL="171450" lvl="1" indent="-171450">
              <a:spcAft>
                <a:spcPts val="400"/>
              </a:spcAft>
              <a:buClr>
                <a:schemeClr val="tx2"/>
              </a:buClr>
              <a:buSzPct val="100000"/>
              <a:buFont typeface="Системный шрифт, обычный"/>
              <a:buChar char="+"/>
              <a:defRPr/>
            </a:pPr>
            <a:r>
              <a:rPr lang="en-US" sz="1100" dirty="0"/>
              <a:t>QA: </a:t>
            </a:r>
            <a:r>
              <a:rPr lang="en-US" sz="1100" dirty="0" err="1"/>
              <a:t>Jmeter</a:t>
            </a:r>
            <a:r>
              <a:rPr lang="ru-RU" sz="1100" dirty="0"/>
              <a:t>,</a:t>
            </a:r>
            <a:r>
              <a:rPr lang="en-US" sz="1100" dirty="0"/>
              <a:t> Selenium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01843D7-A1B1-49B8-BF52-FCB7924BE592}"/>
              </a:ext>
            </a:extLst>
          </p:cNvPr>
          <p:cNvSpPr txBox="1"/>
          <p:nvPr/>
        </p:nvSpPr>
        <p:spPr bwMode="auto">
          <a:xfrm>
            <a:off x="9263063" y="2171700"/>
            <a:ext cx="2505010" cy="967164"/>
          </a:xfrm>
          <a:prstGeom prst="roundRect">
            <a:avLst>
              <a:gd name="adj" fmla="val 11666"/>
            </a:avLst>
          </a:prstGeom>
          <a:solidFill>
            <a:schemeClr val="bg2"/>
          </a:solidFill>
          <a:ln w="19050">
            <a:noFill/>
          </a:ln>
        </p:spPr>
        <p:txBody>
          <a:bodyPr wrap="square" lIns="108000" tIns="72000" rIns="108000" bIns="108000" anchor="b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dirty="0">
                <a:solidFill>
                  <a:schemeClr val="bg1"/>
                </a:solidFill>
              </a:rPr>
              <a:t>специалистов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B39780-CF26-47DF-B7A2-77EEC7966070}"/>
              </a:ext>
            </a:extLst>
          </p:cNvPr>
          <p:cNvSpPr txBox="1"/>
          <p:nvPr/>
        </p:nvSpPr>
        <p:spPr>
          <a:xfrm>
            <a:off x="9778310" y="2609319"/>
            <a:ext cx="184731" cy="61555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ru-RU" sz="3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11EDDF-28CE-9FA6-7960-9081EBD7C766}"/>
              </a:ext>
            </a:extLst>
          </p:cNvPr>
          <p:cNvSpPr txBox="1"/>
          <p:nvPr/>
        </p:nvSpPr>
        <p:spPr>
          <a:xfrm>
            <a:off x="9433634" y="2244238"/>
            <a:ext cx="981038" cy="523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400" b="1" dirty="0">
                <a:solidFill>
                  <a:schemeClr val="bg1"/>
                </a:solidFill>
              </a:rPr>
              <a:t>200+</a:t>
            </a:r>
            <a:endParaRPr lang="ru-RU" sz="3400" b="1" dirty="0" err="1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B84290-6947-1ECC-0172-12C509603240}"/>
              </a:ext>
            </a:extLst>
          </p:cNvPr>
          <p:cNvSpPr txBox="1"/>
          <p:nvPr/>
        </p:nvSpPr>
        <p:spPr bwMode="auto">
          <a:xfrm>
            <a:off x="9253603" y="3265744"/>
            <a:ext cx="2505010" cy="967164"/>
          </a:xfrm>
          <a:prstGeom prst="roundRect">
            <a:avLst>
              <a:gd name="adj" fmla="val 11666"/>
            </a:avLst>
          </a:prstGeom>
          <a:solidFill>
            <a:schemeClr val="bg2"/>
          </a:solidFill>
          <a:ln w="19050">
            <a:noFill/>
          </a:ln>
        </p:spPr>
        <p:txBody>
          <a:bodyPr wrap="square" lIns="108000" tIns="72000" rIns="108000" bIns="108000" anchor="b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dirty="0">
                <a:solidFill>
                  <a:schemeClr val="bg1"/>
                </a:solidFill>
              </a:rPr>
              <a:t>сертификатов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51FFB-690A-E0D8-DDF6-C39402E2C663}"/>
              </a:ext>
            </a:extLst>
          </p:cNvPr>
          <p:cNvSpPr txBox="1"/>
          <p:nvPr/>
        </p:nvSpPr>
        <p:spPr>
          <a:xfrm>
            <a:off x="9424174" y="3338283"/>
            <a:ext cx="738985" cy="523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400" b="1" dirty="0">
                <a:solidFill>
                  <a:schemeClr val="bg1"/>
                </a:solidFill>
              </a:rPr>
              <a:t>6</a:t>
            </a:r>
            <a:r>
              <a:rPr lang="en-US" sz="3400" b="1" dirty="0">
                <a:solidFill>
                  <a:schemeClr val="bg1"/>
                </a:solidFill>
              </a:rPr>
              <a:t>0+</a:t>
            </a:r>
            <a:endParaRPr lang="ru-RU" sz="3400" b="1" dirty="0" err="1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EBD419-C313-2A2A-0E2B-7CDF0C631D7A}"/>
              </a:ext>
            </a:extLst>
          </p:cNvPr>
          <p:cNvSpPr txBox="1"/>
          <p:nvPr/>
        </p:nvSpPr>
        <p:spPr bwMode="auto">
          <a:xfrm>
            <a:off x="9263063" y="4361786"/>
            <a:ext cx="2505010" cy="967164"/>
          </a:xfrm>
          <a:prstGeom prst="roundRect">
            <a:avLst>
              <a:gd name="adj" fmla="val 11666"/>
            </a:avLst>
          </a:prstGeom>
          <a:solidFill>
            <a:schemeClr val="bg2"/>
          </a:solidFill>
          <a:ln w="19050">
            <a:noFill/>
          </a:ln>
        </p:spPr>
        <p:txBody>
          <a:bodyPr wrap="square" lIns="108000" tIns="72000" rIns="108000" bIns="108000" anchor="b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dirty="0">
                <a:solidFill>
                  <a:schemeClr val="bg1"/>
                </a:solidFill>
              </a:rPr>
              <a:t>активных клиентов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288F17-483D-1CB9-B0DB-71A10A82B3F6}"/>
              </a:ext>
            </a:extLst>
          </p:cNvPr>
          <p:cNvSpPr txBox="1"/>
          <p:nvPr/>
        </p:nvSpPr>
        <p:spPr>
          <a:xfrm>
            <a:off x="9433634" y="4434324"/>
            <a:ext cx="738985" cy="523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400" b="1" dirty="0">
                <a:solidFill>
                  <a:schemeClr val="bg1"/>
                </a:solidFill>
              </a:rPr>
              <a:t>3</a:t>
            </a:r>
            <a:r>
              <a:rPr lang="en-US" sz="3400" b="1" dirty="0">
                <a:solidFill>
                  <a:schemeClr val="bg1"/>
                </a:solidFill>
              </a:rPr>
              <a:t>0+</a:t>
            </a:r>
            <a:endParaRPr lang="ru-RU" sz="3400" b="1" dirty="0" err="1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704E6A-FD43-3D18-0C25-4FA95AB1C41B}"/>
              </a:ext>
            </a:extLst>
          </p:cNvPr>
          <p:cNvSpPr txBox="1"/>
          <p:nvPr/>
        </p:nvSpPr>
        <p:spPr bwMode="auto">
          <a:xfrm>
            <a:off x="9263063" y="5449510"/>
            <a:ext cx="2505010" cy="967164"/>
          </a:xfrm>
          <a:prstGeom prst="roundRect">
            <a:avLst>
              <a:gd name="adj" fmla="val 11666"/>
            </a:avLst>
          </a:prstGeom>
          <a:solidFill>
            <a:schemeClr val="bg2"/>
          </a:solidFill>
          <a:ln w="19050">
            <a:noFill/>
          </a:ln>
        </p:spPr>
        <p:txBody>
          <a:bodyPr wrap="square" lIns="108000" tIns="72000" rIns="108000" bIns="108000" anchor="b">
            <a:no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dirty="0">
                <a:solidFill>
                  <a:schemeClr val="bg1"/>
                </a:solidFill>
              </a:rPr>
              <a:t>реализованных проектов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9303E1-0530-D92A-7E16-CA6D42E05FCC}"/>
              </a:ext>
            </a:extLst>
          </p:cNvPr>
          <p:cNvSpPr txBox="1"/>
          <p:nvPr/>
        </p:nvSpPr>
        <p:spPr>
          <a:xfrm>
            <a:off x="9433634" y="5522048"/>
            <a:ext cx="738985" cy="523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ru-RU" sz="3400" b="1" dirty="0">
                <a:solidFill>
                  <a:schemeClr val="bg1"/>
                </a:solidFill>
              </a:rPr>
              <a:t>3</a:t>
            </a:r>
            <a:r>
              <a:rPr lang="en-US" sz="3400" b="1" dirty="0">
                <a:solidFill>
                  <a:schemeClr val="bg1"/>
                </a:solidFill>
              </a:rPr>
              <a:t>0+</a:t>
            </a:r>
            <a:endParaRPr lang="ru-RU" sz="3400" b="1" dirty="0" err="1">
              <a:solidFill>
                <a:schemeClr val="bg1"/>
              </a:solidFill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16D68714-1558-BD9C-E14B-9B86759994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4772" y="2176426"/>
            <a:ext cx="799844" cy="799844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D6DB606-CF14-1FB6-6E54-590683BFD8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223506" y="2176426"/>
            <a:ext cx="799844" cy="7998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77777AE-44A1-F442-C375-B599F68345F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04454" y="2280620"/>
            <a:ext cx="441063" cy="4410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663582-672B-8762-D5BA-967215F0D3D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35985" y="5604735"/>
            <a:ext cx="378000" cy="3780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5DD5A90-9E56-B389-2967-44E08D5AF66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23880" y="4460246"/>
            <a:ext cx="402211" cy="4022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7467B8D-2ABB-FF1E-3F98-89F74A7D5EB3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26985" y="3410609"/>
            <a:ext cx="396000" cy="3960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C0900DE-C596-35F8-6D41-604DEAC1B37F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7999" y="4178300"/>
            <a:ext cx="2197101" cy="2233258"/>
          </a:xfrm>
          <a:prstGeom prst="roundRect">
            <a:avLst>
              <a:gd name="adj" fmla="val 6540"/>
            </a:avLst>
          </a:prstGeom>
        </p:spPr>
      </p:pic>
    </p:spTree>
    <p:extLst>
      <p:ext uri="{BB962C8B-B14F-4D97-AF65-F5344CB8AC3E}">
        <p14:creationId xmlns:p14="http://schemas.microsoft.com/office/powerpoint/2010/main" val="1553869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C20874E-EAF4-9EB7-AB99-C62C61679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</p:spPr>
        <p:txBody>
          <a:bodyPr/>
          <a:lstStyle/>
          <a:p>
            <a:r>
              <a:rPr lang="ru-RU" dirty="0"/>
              <a:t>Наша экспертиза</a:t>
            </a: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22FC7C40-02D0-D3CA-86DB-7A70999260E8}"/>
              </a:ext>
            </a:extLst>
          </p:cNvPr>
          <p:cNvSpPr/>
          <p:nvPr/>
        </p:nvSpPr>
        <p:spPr>
          <a:xfrm>
            <a:off x="431800" y="1196975"/>
            <a:ext cx="4799013" cy="4648200"/>
          </a:xfrm>
          <a:prstGeom prst="roundRect">
            <a:avLst>
              <a:gd name="adj" fmla="val 280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spcAft>
                <a:spcPts val="1200"/>
              </a:spcAft>
              <a:defRPr/>
            </a:pPr>
            <a:r>
              <a:rPr lang="ru-RU" sz="1400" b="1" dirty="0">
                <a:solidFill>
                  <a:schemeClr val="tx1"/>
                </a:solidFill>
              </a:rPr>
              <a:t>Создание системы управления предприятием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F815E91-3AF0-A2DA-2108-8C256A044F2A}"/>
              </a:ext>
            </a:extLst>
          </p:cNvPr>
          <p:cNvSpPr/>
          <p:nvPr/>
        </p:nvSpPr>
        <p:spPr>
          <a:xfrm>
            <a:off x="5343081" y="1196975"/>
            <a:ext cx="2063665" cy="4648200"/>
          </a:xfrm>
          <a:prstGeom prst="roundRect">
            <a:avLst>
              <a:gd name="adj" fmla="val 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ru-RU" sz="1400" b="1" dirty="0">
                <a:solidFill>
                  <a:schemeClr val="tx1"/>
                </a:solidFill>
              </a:rPr>
              <a:t>Автоматизация бизнес-процессов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5CED6C8-B152-9F20-776A-D65E636CBF3A}"/>
              </a:ext>
            </a:extLst>
          </p:cNvPr>
          <p:cNvSpPr/>
          <p:nvPr/>
        </p:nvSpPr>
        <p:spPr>
          <a:xfrm>
            <a:off x="7519014" y="1196975"/>
            <a:ext cx="2063665" cy="4648200"/>
          </a:xfrm>
          <a:prstGeom prst="roundRect">
            <a:avLst>
              <a:gd name="adj" fmla="val 64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ru-RU" sz="1400" b="1" dirty="0">
                <a:solidFill>
                  <a:schemeClr val="tx1"/>
                </a:solidFill>
              </a:rPr>
              <a:t>Заказная разработка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C1203E0-BC08-FDDA-7D03-417D9A4A069B}"/>
              </a:ext>
            </a:extLst>
          </p:cNvPr>
          <p:cNvSpPr/>
          <p:nvPr/>
        </p:nvSpPr>
        <p:spPr>
          <a:xfrm>
            <a:off x="9694948" y="1196975"/>
            <a:ext cx="2063665" cy="4648200"/>
          </a:xfrm>
          <a:prstGeom prst="roundRect">
            <a:avLst>
              <a:gd name="adj" fmla="val 437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1200"/>
              </a:spcAft>
            </a:pPr>
            <a:r>
              <a:rPr lang="ru-RU" sz="1400" b="1">
                <a:solidFill>
                  <a:schemeClr val="tx1"/>
                </a:solidFill>
              </a:rPr>
              <a:t>Корпоративное сопровождение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1494B4D7-1B80-E969-5422-815BE784510A}"/>
              </a:ext>
            </a:extLst>
          </p:cNvPr>
          <p:cNvSpPr/>
          <p:nvPr/>
        </p:nvSpPr>
        <p:spPr>
          <a:xfrm>
            <a:off x="582931" y="1633707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Мониторинг и анализ показателей  деятельности</a:t>
            </a: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9FC989B8-CC49-922B-F50F-D50128A31036}"/>
              </a:ext>
            </a:extLst>
          </p:cNvPr>
          <p:cNvSpPr/>
          <p:nvPr/>
        </p:nvSpPr>
        <p:spPr>
          <a:xfrm>
            <a:off x="598863" y="5121499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Управление закупками</a:t>
            </a: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8A19EA63-947F-1C6F-F4CA-85A4547324A7}"/>
              </a:ext>
            </a:extLst>
          </p:cNvPr>
          <p:cNvSpPr/>
          <p:nvPr/>
        </p:nvSpPr>
        <p:spPr>
          <a:xfrm>
            <a:off x="582931" y="2329667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Управление </a:t>
            </a:r>
            <a:r>
              <a:rPr lang="ru-RU" sz="1200" dirty="0" err="1">
                <a:solidFill>
                  <a:schemeClr val="bg1"/>
                </a:solidFill>
              </a:rPr>
              <a:t>произв-вом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ru-RU" sz="1200" dirty="0">
                <a:solidFill>
                  <a:schemeClr val="bg1"/>
                </a:solidFill>
              </a:rPr>
              <a:t>оптимизация планирования</a:t>
            </a: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6BC8A601-D324-FC03-F7A9-C72D85B7F3A3}"/>
              </a:ext>
            </a:extLst>
          </p:cNvPr>
          <p:cNvSpPr/>
          <p:nvPr/>
        </p:nvSpPr>
        <p:spPr>
          <a:xfrm>
            <a:off x="2889830" y="2331885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Управление персоналом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и расчет заработной платы</a:t>
            </a: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04EE613C-10BB-D4E0-EAC5-C07129EC96C4}"/>
              </a:ext>
            </a:extLst>
          </p:cNvPr>
          <p:cNvSpPr/>
          <p:nvPr/>
        </p:nvSpPr>
        <p:spPr>
          <a:xfrm>
            <a:off x="595764" y="3025627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Регламентированный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учёт РСБУ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ru-RU" sz="1200" dirty="0">
                <a:solidFill>
                  <a:schemeClr val="bg1"/>
                </a:solidFill>
              </a:rPr>
              <a:t>МСФО</a:t>
            </a: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51BF85D4-DFD5-5353-7151-7DB291893278}"/>
              </a:ext>
            </a:extLst>
          </p:cNvPr>
          <p:cNvSpPr/>
          <p:nvPr/>
        </p:nvSpPr>
        <p:spPr>
          <a:xfrm>
            <a:off x="2902663" y="3027845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Управление затратами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и расчёт себестоимости</a:t>
            </a: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371BE576-CFBB-B285-7B08-42B0D275449B}"/>
              </a:ext>
            </a:extLst>
          </p:cNvPr>
          <p:cNvSpPr/>
          <p:nvPr/>
        </p:nvSpPr>
        <p:spPr>
          <a:xfrm>
            <a:off x="595764" y="3721587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Управление финансами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C2E91ABF-B25F-0746-DFF8-D714B50CA829}"/>
              </a:ext>
            </a:extLst>
          </p:cNvPr>
          <p:cNvSpPr/>
          <p:nvPr/>
        </p:nvSpPr>
        <p:spPr>
          <a:xfrm>
            <a:off x="2902663" y="3723805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Управление 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мастер</a:t>
            </a:r>
            <a:r>
              <a:rPr lang="en-US" sz="1200" dirty="0">
                <a:solidFill>
                  <a:schemeClr val="bg1"/>
                </a:solidFill>
              </a:rPr>
              <a:t>-</a:t>
            </a:r>
            <a:r>
              <a:rPr lang="ru-RU" sz="1200" dirty="0">
                <a:solidFill>
                  <a:schemeClr val="bg1"/>
                </a:solidFill>
              </a:rPr>
              <a:t>данными</a:t>
            </a:r>
          </a:p>
        </p:txBody>
      </p:sp>
      <p:sp>
        <p:nvSpPr>
          <p:cNvPr id="22" name="Скругленный прямоугольник 21">
            <a:extLst>
              <a:ext uri="{FF2B5EF4-FFF2-40B4-BE49-F238E27FC236}">
                <a16:creationId xmlns:a16="http://schemas.microsoft.com/office/drawing/2014/main" id="{270EDD2A-8C67-5F91-B809-3F9ABA102562}"/>
              </a:ext>
            </a:extLst>
          </p:cNvPr>
          <p:cNvSpPr/>
          <p:nvPr/>
        </p:nvSpPr>
        <p:spPr>
          <a:xfrm>
            <a:off x="602372" y="4417547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Бюджетирование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и казначейство</a:t>
            </a:r>
          </a:p>
        </p:txBody>
      </p:sp>
      <p:sp>
        <p:nvSpPr>
          <p:cNvPr id="23" name="Скругленный прямоугольник 22">
            <a:extLst>
              <a:ext uri="{FF2B5EF4-FFF2-40B4-BE49-F238E27FC236}">
                <a16:creationId xmlns:a16="http://schemas.microsoft.com/office/drawing/2014/main" id="{B108EECE-A627-58C7-9721-FAB19AC0AAB9}"/>
              </a:ext>
            </a:extLst>
          </p:cNvPr>
          <p:cNvSpPr/>
          <p:nvPr/>
        </p:nvSpPr>
        <p:spPr>
          <a:xfrm>
            <a:off x="2909271" y="4419765"/>
            <a:ext cx="2197971" cy="581025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Управление договорами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и финансовыми рисками</a:t>
            </a:r>
          </a:p>
        </p:txBody>
      </p:sp>
      <p:sp>
        <p:nvSpPr>
          <p:cNvPr id="24" name="Скругленный прямоугольник 23">
            <a:extLst>
              <a:ext uri="{FF2B5EF4-FFF2-40B4-BE49-F238E27FC236}">
                <a16:creationId xmlns:a16="http://schemas.microsoft.com/office/drawing/2014/main" id="{E48AB11E-7C45-3A23-6FED-1C513295BA48}"/>
              </a:ext>
            </a:extLst>
          </p:cNvPr>
          <p:cNvSpPr/>
          <p:nvPr/>
        </p:nvSpPr>
        <p:spPr>
          <a:xfrm>
            <a:off x="2908894" y="5115724"/>
            <a:ext cx="2197971" cy="586800"/>
          </a:xfrm>
          <a:prstGeom prst="roundRect">
            <a:avLst>
              <a:gd name="adj" fmla="val 1800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Управление проектами</a:t>
            </a:r>
          </a:p>
        </p:txBody>
      </p:sp>
      <p:sp>
        <p:nvSpPr>
          <p:cNvPr id="28" name="Скругленный прямоугольник 27">
            <a:extLst>
              <a:ext uri="{FF2B5EF4-FFF2-40B4-BE49-F238E27FC236}">
                <a16:creationId xmlns:a16="http://schemas.microsoft.com/office/drawing/2014/main" id="{48647873-9531-F6BA-E9A6-C82702630237}"/>
              </a:ext>
            </a:extLst>
          </p:cNvPr>
          <p:cNvSpPr/>
          <p:nvPr/>
        </p:nvSpPr>
        <p:spPr>
          <a:xfrm>
            <a:off x="5467106" y="4062571"/>
            <a:ext cx="1800000" cy="936001"/>
          </a:xfrm>
          <a:prstGeom prst="roundRect">
            <a:avLst>
              <a:gd name="adj" fmla="val 981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ru-RU" sz="1200" dirty="0">
                <a:solidFill>
                  <a:schemeClr val="bg1"/>
                </a:solidFill>
              </a:rPr>
              <a:t>Внедрение систем документооборота — ЭДО, КЭДО, </a:t>
            </a:r>
            <a:r>
              <a:rPr lang="ru-RU" sz="1200" dirty="0" err="1">
                <a:solidFill>
                  <a:schemeClr val="bg1"/>
                </a:solidFill>
              </a:rPr>
              <a:t>конструк</a:t>
            </a:r>
            <a:r>
              <a:rPr lang="ru-RU" sz="1200" dirty="0">
                <a:solidFill>
                  <a:schemeClr val="bg1"/>
                </a:solidFill>
              </a:rPr>
              <a:t>-торы документов</a:t>
            </a:r>
          </a:p>
        </p:txBody>
      </p:sp>
      <p:sp>
        <p:nvSpPr>
          <p:cNvPr id="29" name="Скругленный прямоугольник 28">
            <a:extLst>
              <a:ext uri="{FF2B5EF4-FFF2-40B4-BE49-F238E27FC236}">
                <a16:creationId xmlns:a16="http://schemas.microsoft.com/office/drawing/2014/main" id="{1CF3601F-2481-70D0-63CF-EE23DDF7632D}"/>
              </a:ext>
            </a:extLst>
          </p:cNvPr>
          <p:cNvSpPr/>
          <p:nvPr/>
        </p:nvSpPr>
        <p:spPr>
          <a:xfrm>
            <a:off x="5469831" y="5121499"/>
            <a:ext cx="1800000" cy="581025"/>
          </a:xfrm>
          <a:prstGeom prst="roundRect">
            <a:avLst>
              <a:gd name="adj" fmla="val 1800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Электронные архивы</a:t>
            </a:r>
          </a:p>
        </p:txBody>
      </p:sp>
      <p:sp>
        <p:nvSpPr>
          <p:cNvPr id="26" name="Скругленный прямоугольник 25">
            <a:extLst>
              <a:ext uri="{FF2B5EF4-FFF2-40B4-BE49-F238E27FC236}">
                <a16:creationId xmlns:a16="http://schemas.microsoft.com/office/drawing/2014/main" id="{77F03160-289E-B61F-F44A-203B39897F26}"/>
              </a:ext>
            </a:extLst>
          </p:cNvPr>
          <p:cNvSpPr/>
          <p:nvPr/>
        </p:nvSpPr>
        <p:spPr>
          <a:xfrm>
            <a:off x="5467106" y="3352844"/>
            <a:ext cx="1800000" cy="586800"/>
          </a:xfrm>
          <a:prstGeom prst="roundRect">
            <a:avLst>
              <a:gd name="adj" fmla="val 1495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Внедрение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и настройка </a:t>
            </a:r>
            <a:r>
              <a:rPr lang="en-US" sz="1200" dirty="0">
                <a:solidFill>
                  <a:schemeClr val="bg1"/>
                </a:solidFill>
              </a:rPr>
              <a:t>BPM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40" name="Скругленный прямоугольник 39">
            <a:extLst>
              <a:ext uri="{FF2B5EF4-FFF2-40B4-BE49-F238E27FC236}">
                <a16:creationId xmlns:a16="http://schemas.microsoft.com/office/drawing/2014/main" id="{5FB8616F-4436-AFD3-7E7F-6A33B35402CD}"/>
              </a:ext>
            </a:extLst>
          </p:cNvPr>
          <p:cNvSpPr/>
          <p:nvPr/>
        </p:nvSpPr>
        <p:spPr>
          <a:xfrm>
            <a:off x="7650846" y="3025627"/>
            <a:ext cx="1800000" cy="581025"/>
          </a:xfrm>
          <a:prstGeom prst="roundRect">
            <a:avLst>
              <a:gd name="adj" fmla="val 1800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Заказная разработка (</a:t>
            </a:r>
            <a:r>
              <a:rPr lang="en" sz="1200" dirty="0">
                <a:solidFill>
                  <a:schemeClr val="bg1"/>
                </a:solidFill>
              </a:rPr>
              <a:t>front/back/mobile)</a:t>
            </a:r>
          </a:p>
        </p:txBody>
      </p:sp>
      <p:sp>
        <p:nvSpPr>
          <p:cNvPr id="41" name="Скругленный прямоугольник 40">
            <a:extLst>
              <a:ext uri="{FF2B5EF4-FFF2-40B4-BE49-F238E27FC236}">
                <a16:creationId xmlns:a16="http://schemas.microsoft.com/office/drawing/2014/main" id="{9CB27803-440A-9748-AFE5-42485F6717D3}"/>
              </a:ext>
            </a:extLst>
          </p:cNvPr>
          <p:cNvSpPr/>
          <p:nvPr/>
        </p:nvSpPr>
        <p:spPr>
          <a:xfrm>
            <a:off x="7650846" y="3721587"/>
            <a:ext cx="1800000" cy="581025"/>
          </a:xfrm>
          <a:prstGeom prst="roundRect">
            <a:avLst>
              <a:gd name="adj" fmla="val 1800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Портальные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spc="-20" dirty="0">
                <a:solidFill>
                  <a:schemeClr val="bg1"/>
                </a:solidFill>
              </a:rPr>
              <a:t>и мобильные решения</a:t>
            </a:r>
          </a:p>
        </p:txBody>
      </p:sp>
      <p:sp>
        <p:nvSpPr>
          <p:cNvPr id="42" name="Скругленный прямоугольник 41">
            <a:extLst>
              <a:ext uri="{FF2B5EF4-FFF2-40B4-BE49-F238E27FC236}">
                <a16:creationId xmlns:a16="http://schemas.microsoft.com/office/drawing/2014/main" id="{9F9D245D-0F8C-7CB2-6C88-454EAD55035F}"/>
              </a:ext>
            </a:extLst>
          </p:cNvPr>
          <p:cNvSpPr/>
          <p:nvPr/>
        </p:nvSpPr>
        <p:spPr>
          <a:xfrm>
            <a:off x="7650846" y="5115724"/>
            <a:ext cx="1800000" cy="586800"/>
          </a:xfrm>
          <a:prstGeom prst="roundRect">
            <a:avLst>
              <a:gd name="adj" fmla="val 15528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Консалтинг и аудит ИТ-решений </a:t>
            </a:r>
          </a:p>
        </p:txBody>
      </p:sp>
      <p:sp>
        <p:nvSpPr>
          <p:cNvPr id="43" name="Скругленный прямоугольник 42">
            <a:extLst>
              <a:ext uri="{FF2B5EF4-FFF2-40B4-BE49-F238E27FC236}">
                <a16:creationId xmlns:a16="http://schemas.microsoft.com/office/drawing/2014/main" id="{7F54F485-CEF9-AF24-216B-5219EFA8439A}"/>
              </a:ext>
            </a:extLst>
          </p:cNvPr>
          <p:cNvSpPr/>
          <p:nvPr/>
        </p:nvSpPr>
        <p:spPr>
          <a:xfrm>
            <a:off x="7650846" y="4411772"/>
            <a:ext cx="1800000" cy="586800"/>
          </a:xfrm>
          <a:prstGeom prst="roundRect">
            <a:avLst>
              <a:gd name="adj" fmla="val 16754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Внешний </a:t>
            </a:r>
            <a:r>
              <a:rPr lang="ru-RU" sz="1200" dirty="0" err="1">
                <a:solidFill>
                  <a:schemeClr val="bg1"/>
                </a:solidFill>
              </a:rPr>
              <a:t>аутсорс</a:t>
            </a:r>
            <a:r>
              <a:rPr lang="ru-RU" sz="1200" dirty="0">
                <a:solidFill>
                  <a:schemeClr val="bg1"/>
                </a:solidFill>
              </a:rPr>
              <a:t> ресурсов разработки </a:t>
            </a:r>
          </a:p>
        </p:txBody>
      </p:sp>
      <p:sp>
        <p:nvSpPr>
          <p:cNvPr id="44" name="Скругленный прямоугольник 43">
            <a:extLst>
              <a:ext uri="{FF2B5EF4-FFF2-40B4-BE49-F238E27FC236}">
                <a16:creationId xmlns:a16="http://schemas.microsoft.com/office/drawing/2014/main" id="{F4D02EED-5B1E-D742-D270-58CE662E4447}"/>
              </a:ext>
            </a:extLst>
          </p:cNvPr>
          <p:cNvSpPr/>
          <p:nvPr/>
        </p:nvSpPr>
        <p:spPr>
          <a:xfrm>
            <a:off x="9826780" y="4411772"/>
            <a:ext cx="1800000" cy="1290752"/>
          </a:xfrm>
          <a:prstGeom prst="roundRect">
            <a:avLst>
              <a:gd name="adj" fmla="val 6733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t"/>
          <a:lstStyle/>
          <a:p>
            <a:r>
              <a:rPr lang="ru-RU" sz="1200" dirty="0">
                <a:solidFill>
                  <a:schemeClr val="bg1"/>
                </a:solidFill>
              </a:rPr>
              <a:t>Сопровождение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и поддержка существующих решений заказчика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по всем классам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ИС / ИР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E86D7EED-1BD8-937B-8BBF-3104ED6C3386}"/>
              </a:ext>
            </a:extLst>
          </p:cNvPr>
          <p:cNvSpPr/>
          <p:nvPr/>
        </p:nvSpPr>
        <p:spPr>
          <a:xfrm>
            <a:off x="2398713" y="1635125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ru-RU" sz="800" b="1" dirty="0"/>
              <a:t>СРМ</a:t>
            </a:r>
          </a:p>
        </p:txBody>
      </p:sp>
      <p:sp>
        <p:nvSpPr>
          <p:cNvPr id="46" name="Скругленный прямоугольник 45">
            <a:extLst>
              <a:ext uri="{FF2B5EF4-FFF2-40B4-BE49-F238E27FC236}">
                <a16:creationId xmlns:a16="http://schemas.microsoft.com/office/drawing/2014/main" id="{6FC6D5E0-F7C2-441C-45B9-E162E116B829}"/>
              </a:ext>
            </a:extLst>
          </p:cNvPr>
          <p:cNvSpPr/>
          <p:nvPr/>
        </p:nvSpPr>
        <p:spPr>
          <a:xfrm>
            <a:off x="2408238" y="3025627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ru-RU" sz="800" b="1" dirty="0"/>
              <a:t>СРМ</a:t>
            </a:r>
          </a:p>
        </p:txBody>
      </p:sp>
      <p:sp>
        <p:nvSpPr>
          <p:cNvPr id="47" name="Скругленный прямоугольник 46">
            <a:extLst>
              <a:ext uri="{FF2B5EF4-FFF2-40B4-BE49-F238E27FC236}">
                <a16:creationId xmlns:a16="http://schemas.microsoft.com/office/drawing/2014/main" id="{27552A05-BF09-9CCB-0F74-C138937041CD}"/>
              </a:ext>
            </a:extLst>
          </p:cNvPr>
          <p:cNvSpPr/>
          <p:nvPr/>
        </p:nvSpPr>
        <p:spPr>
          <a:xfrm>
            <a:off x="2405128" y="3721587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ru-RU" sz="800" b="1" dirty="0"/>
              <a:t>СРМ</a:t>
            </a:r>
          </a:p>
        </p:txBody>
      </p:sp>
      <p:sp>
        <p:nvSpPr>
          <p:cNvPr id="48" name="Скругленный прямоугольник 47">
            <a:extLst>
              <a:ext uri="{FF2B5EF4-FFF2-40B4-BE49-F238E27FC236}">
                <a16:creationId xmlns:a16="http://schemas.microsoft.com/office/drawing/2014/main" id="{366AA126-A425-6DFD-D16B-599685F97B99}"/>
              </a:ext>
            </a:extLst>
          </p:cNvPr>
          <p:cNvSpPr/>
          <p:nvPr/>
        </p:nvSpPr>
        <p:spPr>
          <a:xfrm>
            <a:off x="2402018" y="4420380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ru-RU" sz="800" b="1" dirty="0"/>
              <a:t>СРМ</a:t>
            </a:r>
          </a:p>
        </p:txBody>
      </p:sp>
      <p:sp>
        <p:nvSpPr>
          <p:cNvPr id="49" name="Скругленный прямоугольник 48">
            <a:extLst>
              <a:ext uri="{FF2B5EF4-FFF2-40B4-BE49-F238E27FC236}">
                <a16:creationId xmlns:a16="http://schemas.microsoft.com/office/drawing/2014/main" id="{567163E6-82F1-B451-1221-626B8988B72A}"/>
              </a:ext>
            </a:extLst>
          </p:cNvPr>
          <p:cNvSpPr/>
          <p:nvPr/>
        </p:nvSpPr>
        <p:spPr>
          <a:xfrm>
            <a:off x="4721018" y="4419765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ru-RU" sz="800" b="1" dirty="0"/>
              <a:t>СРМ</a:t>
            </a:r>
          </a:p>
        </p:txBody>
      </p:sp>
      <p:sp>
        <p:nvSpPr>
          <p:cNvPr id="50" name="Скругленный прямоугольник 49">
            <a:extLst>
              <a:ext uri="{FF2B5EF4-FFF2-40B4-BE49-F238E27FC236}">
                <a16:creationId xmlns:a16="http://schemas.microsoft.com/office/drawing/2014/main" id="{7510B67E-8184-330B-6228-9C6767B5E39B}"/>
              </a:ext>
            </a:extLst>
          </p:cNvPr>
          <p:cNvSpPr/>
          <p:nvPr/>
        </p:nvSpPr>
        <p:spPr>
          <a:xfrm>
            <a:off x="4717907" y="5117518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800" b="1" dirty="0"/>
              <a:t>PMO</a:t>
            </a:r>
            <a:endParaRPr lang="ru-RU" sz="800" b="1" dirty="0"/>
          </a:p>
        </p:txBody>
      </p:sp>
      <p:sp>
        <p:nvSpPr>
          <p:cNvPr id="51" name="Скругленный прямоугольник 50">
            <a:extLst>
              <a:ext uri="{FF2B5EF4-FFF2-40B4-BE49-F238E27FC236}">
                <a16:creationId xmlns:a16="http://schemas.microsoft.com/office/drawing/2014/main" id="{706DC576-654F-60D1-0746-11A5CAFDBDF9}"/>
              </a:ext>
            </a:extLst>
          </p:cNvPr>
          <p:cNvSpPr/>
          <p:nvPr/>
        </p:nvSpPr>
        <p:spPr>
          <a:xfrm>
            <a:off x="4714797" y="3723805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800" b="1" dirty="0"/>
              <a:t>MDM</a:t>
            </a:r>
            <a:endParaRPr lang="ru-RU" sz="800" b="1" dirty="0"/>
          </a:p>
        </p:txBody>
      </p:sp>
      <p:sp>
        <p:nvSpPr>
          <p:cNvPr id="52" name="Скругленный прямоугольник 51">
            <a:extLst>
              <a:ext uri="{FF2B5EF4-FFF2-40B4-BE49-F238E27FC236}">
                <a16:creationId xmlns:a16="http://schemas.microsoft.com/office/drawing/2014/main" id="{2C4A839C-624B-DD73-F3F6-7FB26AF45650}"/>
              </a:ext>
            </a:extLst>
          </p:cNvPr>
          <p:cNvSpPr/>
          <p:nvPr/>
        </p:nvSpPr>
        <p:spPr>
          <a:xfrm>
            <a:off x="4711687" y="3026233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800" b="1" dirty="0"/>
              <a:t>ERP</a:t>
            </a:r>
            <a:endParaRPr lang="ru-RU" sz="800" b="1" dirty="0"/>
          </a:p>
        </p:txBody>
      </p:sp>
      <p:sp>
        <p:nvSpPr>
          <p:cNvPr id="53" name="Скругленный прямоугольник 52">
            <a:extLst>
              <a:ext uri="{FF2B5EF4-FFF2-40B4-BE49-F238E27FC236}">
                <a16:creationId xmlns:a16="http://schemas.microsoft.com/office/drawing/2014/main" id="{904522DE-1439-C5E7-9976-D243BFF899E5}"/>
              </a:ext>
            </a:extLst>
          </p:cNvPr>
          <p:cNvSpPr/>
          <p:nvPr/>
        </p:nvSpPr>
        <p:spPr>
          <a:xfrm>
            <a:off x="4708577" y="2332913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800" b="1" dirty="0"/>
              <a:t>HCM</a:t>
            </a:r>
            <a:endParaRPr lang="ru-RU" sz="800" b="1" dirty="0"/>
          </a:p>
        </p:txBody>
      </p:sp>
      <p:sp>
        <p:nvSpPr>
          <p:cNvPr id="54" name="Скругленный прямоугольник 53">
            <a:extLst>
              <a:ext uri="{FF2B5EF4-FFF2-40B4-BE49-F238E27FC236}">
                <a16:creationId xmlns:a16="http://schemas.microsoft.com/office/drawing/2014/main" id="{F1DF7CC0-F9C2-099A-D558-7DC9C29D08C9}"/>
              </a:ext>
            </a:extLst>
          </p:cNvPr>
          <p:cNvSpPr/>
          <p:nvPr/>
        </p:nvSpPr>
        <p:spPr>
          <a:xfrm>
            <a:off x="2398907" y="2334275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800" b="1" dirty="0"/>
              <a:t>ERP</a:t>
            </a:r>
            <a:endParaRPr lang="ru-RU" sz="800" b="1" dirty="0"/>
          </a:p>
        </p:txBody>
      </p:sp>
      <p:sp>
        <p:nvSpPr>
          <p:cNvPr id="55" name="Скругленный прямоугольник 54">
            <a:extLst>
              <a:ext uri="{FF2B5EF4-FFF2-40B4-BE49-F238E27FC236}">
                <a16:creationId xmlns:a16="http://schemas.microsoft.com/office/drawing/2014/main" id="{FD217A4D-51DC-CEDA-F3D1-ABA71690D221}"/>
              </a:ext>
            </a:extLst>
          </p:cNvPr>
          <p:cNvSpPr/>
          <p:nvPr/>
        </p:nvSpPr>
        <p:spPr>
          <a:xfrm>
            <a:off x="2408238" y="5122343"/>
            <a:ext cx="384175" cy="168275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sz="800" b="1" dirty="0"/>
              <a:t>SRM</a:t>
            </a:r>
            <a:endParaRPr lang="ru-RU" sz="800" b="1" dirty="0"/>
          </a:p>
        </p:txBody>
      </p:sp>
      <p:sp>
        <p:nvSpPr>
          <p:cNvPr id="2" name="Скругленный прямоугольник 39">
            <a:extLst>
              <a:ext uri="{FF2B5EF4-FFF2-40B4-BE49-F238E27FC236}">
                <a16:creationId xmlns:a16="http://schemas.microsoft.com/office/drawing/2014/main" id="{157EDDAE-B0EC-9656-1E48-E070F7D592BF}"/>
              </a:ext>
            </a:extLst>
          </p:cNvPr>
          <p:cNvSpPr/>
          <p:nvPr/>
        </p:nvSpPr>
        <p:spPr>
          <a:xfrm>
            <a:off x="7650846" y="2097365"/>
            <a:ext cx="1800000" cy="816894"/>
          </a:xfrm>
          <a:prstGeom prst="roundRect">
            <a:avLst>
              <a:gd name="adj" fmla="val 1318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r>
              <a:rPr lang="ru-RU" sz="1200" dirty="0">
                <a:solidFill>
                  <a:schemeClr val="bg1"/>
                </a:solidFill>
              </a:rPr>
              <a:t>Проектирование </a:t>
            </a:r>
            <a:br>
              <a:rPr lang="ru-RU" sz="1200" dirty="0">
                <a:solidFill>
                  <a:schemeClr val="bg1"/>
                </a:solidFill>
              </a:rPr>
            </a:br>
            <a:r>
              <a:rPr lang="ru-RU" sz="1200" dirty="0">
                <a:solidFill>
                  <a:schemeClr val="bg1"/>
                </a:solidFill>
              </a:rPr>
              <a:t>и аналитическая проработка</a:t>
            </a:r>
            <a:endParaRPr lang="en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72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6660B58-21F5-492B-81A6-E7298A6F5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Центр компетенций</a:t>
            </a:r>
            <a:br>
              <a:rPr lang="ru-RU" dirty="0"/>
            </a:br>
            <a:r>
              <a:rPr lang="ru-RU" dirty="0"/>
              <a:t>«Управление предприятием»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A9A3316-910E-6D45-0511-9A3FAEC385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4112" y="1060451"/>
            <a:ext cx="6034088" cy="603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177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70807"/>
          </a:xfrm>
        </p:spPr>
        <p:txBody>
          <a:bodyPr/>
          <a:lstStyle/>
          <a:p>
            <a:r>
              <a:rPr lang="ru-RU" dirty="0"/>
              <a:t>Ключевые компетенции в 1С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3A9AA7D-79FF-3164-E313-FC6F0B4C7B70}"/>
              </a:ext>
            </a:extLst>
          </p:cNvPr>
          <p:cNvSpPr/>
          <p:nvPr/>
        </p:nvSpPr>
        <p:spPr>
          <a:xfrm>
            <a:off x="432619" y="1196975"/>
            <a:ext cx="5566544" cy="5219700"/>
          </a:xfrm>
          <a:prstGeom prst="roundRect">
            <a:avLst>
              <a:gd name="adj" fmla="val 2548"/>
            </a:avLst>
          </a:prstGeom>
          <a:solidFill>
            <a:schemeClr val="bg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1200"/>
              </a:spcAft>
            </a:pPr>
            <a:r>
              <a:rPr lang="ru-RU" sz="1600" b="1" dirty="0">
                <a:solidFill>
                  <a:schemeClr val="bg2"/>
                </a:solidFill>
              </a:rPr>
              <a:t>Ключевые </a:t>
            </a:r>
            <a:br>
              <a:rPr lang="ru-RU" sz="1600" b="1" dirty="0">
                <a:solidFill>
                  <a:schemeClr val="bg2"/>
                </a:solidFill>
              </a:rPr>
            </a:br>
            <a:r>
              <a:rPr lang="ru-RU" sz="1600" b="1" dirty="0">
                <a:solidFill>
                  <a:schemeClr val="bg2"/>
                </a:solidFill>
              </a:rPr>
              <a:t>компетенции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Полный комплекс услуг по автоматизации, интеграции </a:t>
            </a:r>
            <a:br>
              <a:rPr lang="ru-RU" altLang="ru-RU" sz="1200" dirty="0">
                <a:solidFill>
                  <a:schemeClr val="tx1"/>
                </a:solidFill>
              </a:rPr>
            </a:br>
            <a:r>
              <a:rPr lang="ru-RU" altLang="ru-RU" sz="1200" dirty="0">
                <a:solidFill>
                  <a:schemeClr val="tx1"/>
                </a:solidFill>
              </a:rPr>
              <a:t>и консалтингу на базе решений 1С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Отраслевые решения на базе типовых продуктов 1С:Предприятие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Системы бюджетирования и управленческого учёта 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Методологические услуги: бухгалтерский и налоговый учёт, </a:t>
            </a:r>
            <a:br>
              <a:rPr lang="ru-RU" altLang="ru-RU" sz="1200" dirty="0">
                <a:solidFill>
                  <a:schemeClr val="tx1"/>
                </a:solidFill>
              </a:rPr>
            </a:br>
            <a:r>
              <a:rPr lang="ru-RU" altLang="ru-RU" sz="1200" dirty="0">
                <a:solidFill>
                  <a:schemeClr val="tx1"/>
                </a:solidFill>
              </a:rPr>
              <a:t>МСФО, бюджетирование и управленческий учёт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Полный комплекс услуг по разработке на базе решений 1С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Управление сайтом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Создание корпоративного портала, </a:t>
            </a:r>
            <a:r>
              <a:rPr lang="en-US" altLang="ru-RU" sz="1200" dirty="0">
                <a:solidFill>
                  <a:schemeClr val="tx1"/>
                </a:solidFill>
              </a:rPr>
              <a:t>CRM-</a:t>
            </a:r>
            <a:r>
              <a:rPr lang="ru-RU" altLang="ru-RU" sz="1200" dirty="0">
                <a:solidFill>
                  <a:schemeClr val="tx1"/>
                </a:solidFill>
              </a:rPr>
              <a:t>систем </a:t>
            </a:r>
            <a:br>
              <a:rPr lang="ru-RU" altLang="ru-RU" sz="1200" dirty="0">
                <a:solidFill>
                  <a:schemeClr val="tx1"/>
                </a:solidFill>
              </a:rPr>
            </a:br>
            <a:r>
              <a:rPr lang="ru-RU" altLang="ru-RU" sz="1200" dirty="0">
                <a:solidFill>
                  <a:schemeClr val="tx1"/>
                </a:solidFill>
              </a:rPr>
              <a:t>и автоматизации бизнес-процессов</a:t>
            </a:r>
            <a:endParaRPr lang="en-US" altLang="ru-RU" sz="1200" dirty="0">
              <a:solidFill>
                <a:schemeClr val="tx1"/>
              </a:solidFill>
            </a:endParaRP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200" dirty="0">
                <a:solidFill>
                  <a:schemeClr val="tx1"/>
                </a:solidFill>
              </a:rPr>
              <a:t>Внешний </a:t>
            </a:r>
            <a:r>
              <a:rPr lang="ru-RU" sz="1200" dirty="0" err="1">
                <a:solidFill>
                  <a:schemeClr val="tx1"/>
                </a:solidFill>
              </a:rPr>
              <a:t>аутсорс</a:t>
            </a:r>
            <a:r>
              <a:rPr lang="ru-RU" sz="1200" dirty="0">
                <a:solidFill>
                  <a:schemeClr val="tx1"/>
                </a:solidFill>
              </a:rPr>
              <a:t> специалистов 1С</a:t>
            </a:r>
            <a:endParaRPr lang="ru-RU" altLang="ru-RU" sz="1200" dirty="0">
              <a:solidFill>
                <a:schemeClr val="tx1"/>
              </a:solidFill>
            </a:endParaRPr>
          </a:p>
          <a:p>
            <a:pPr marL="0" lvl="1">
              <a:spcAft>
                <a:spcPts val="600"/>
              </a:spcAft>
            </a:pPr>
            <a:endParaRPr lang="ru-RU" sz="1600" b="1" dirty="0">
              <a:solidFill>
                <a:schemeClr val="bg2"/>
              </a:solidFill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536A5232-3A86-5591-FFD5-5203A93392C1}"/>
              </a:ext>
            </a:extLst>
          </p:cNvPr>
          <p:cNvSpPr/>
          <p:nvPr/>
        </p:nvSpPr>
        <p:spPr>
          <a:xfrm>
            <a:off x="6192069" y="1196975"/>
            <a:ext cx="5566544" cy="5219700"/>
          </a:xfrm>
          <a:prstGeom prst="roundRect">
            <a:avLst>
              <a:gd name="adj" fmla="val 25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 indent="0">
              <a:lnSpc>
                <a:spcPct val="100000"/>
              </a:lnSpc>
              <a:spcAft>
                <a:spcPts val="1200"/>
              </a:spcAft>
              <a:defRPr/>
            </a:pPr>
            <a:r>
              <a:rPr lang="ru-RU" sz="1600" b="1" dirty="0">
                <a:solidFill>
                  <a:schemeClr val="tx1"/>
                </a:solidFill>
                <a:sym typeface="Proxima Nova"/>
              </a:rPr>
              <a:t>Основные флагманские </a:t>
            </a:r>
            <a:br>
              <a:rPr lang="ru-RU" sz="1600" b="1" dirty="0">
                <a:solidFill>
                  <a:schemeClr val="tx1"/>
                </a:solidFill>
                <a:sym typeface="Proxima Nova"/>
              </a:rPr>
            </a:br>
            <a:r>
              <a:rPr lang="ru-RU" sz="1600" b="1" dirty="0">
                <a:solidFill>
                  <a:schemeClr val="tx1"/>
                </a:solidFill>
                <a:sym typeface="Proxima Nova"/>
              </a:rPr>
              <a:t>решения 1С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1С:</a:t>
            </a:r>
            <a:r>
              <a:rPr lang="en-US" altLang="ru-RU" sz="1200" dirty="0">
                <a:solidFill>
                  <a:schemeClr val="tx1"/>
                </a:solidFill>
              </a:rPr>
              <a:t>ERP</a:t>
            </a:r>
            <a:r>
              <a:rPr lang="ru-RU" altLang="ru-RU" sz="1200" dirty="0">
                <a:solidFill>
                  <a:schemeClr val="tx1"/>
                </a:solidFill>
              </a:rPr>
              <a:t>. Управление холдингом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1С:</a:t>
            </a:r>
            <a:r>
              <a:rPr lang="en-US" altLang="ru-RU" sz="1200" dirty="0">
                <a:solidFill>
                  <a:schemeClr val="tx1"/>
                </a:solidFill>
              </a:rPr>
              <a:t>ERP</a:t>
            </a:r>
            <a:r>
              <a:rPr lang="ru-RU" altLang="ru-RU" sz="1200" dirty="0">
                <a:solidFill>
                  <a:schemeClr val="tx1"/>
                </a:solidFill>
              </a:rPr>
              <a:t>. Управление предприятием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1С:Управление холдингом 8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1С:Корпорация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1С:Комплексная автоматизация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1С:Зарплата и управление персоналом 8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1С:Налоговый мониторинг. Бухгалтерия КОРП МСФО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1С:Бухгалтерия 8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>
                <a:solidFill>
                  <a:schemeClr val="tx1"/>
                </a:solidFill>
              </a:rPr>
              <a:t>1С:Документооборот</a:t>
            </a:r>
          </a:p>
          <a:p>
            <a:pPr marL="216000" lvl="1" indent="-216000" fontAlgn="t">
              <a:spcAft>
                <a:spcPts val="300"/>
              </a:spcAft>
              <a:buClr>
                <a:srgbClr val="00AAE6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altLang="ru-RU" sz="1200" dirty="0" err="1">
                <a:solidFill>
                  <a:schemeClr val="tx1"/>
                </a:solidFill>
              </a:rPr>
              <a:t>Битрикс</a:t>
            </a:r>
            <a:endParaRPr lang="ru-RU" altLang="ru-RU" sz="1200" dirty="0">
              <a:solidFill>
                <a:schemeClr val="tx1"/>
              </a:solidFill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04CE2176-269E-8B03-1142-1B144984464F}"/>
              </a:ext>
            </a:extLst>
          </p:cNvPr>
          <p:cNvSpPr/>
          <p:nvPr/>
        </p:nvSpPr>
        <p:spPr>
          <a:xfrm>
            <a:off x="2069761" y="4903988"/>
            <a:ext cx="22344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ru-RU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Топ 1</a:t>
            </a:r>
            <a:r>
              <a:rPr lang="en-US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br>
              <a:rPr lang="ru-RU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400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1С:Консалтинг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4F7AB2D7-C3AF-3B49-C44E-8530A27E768F}"/>
              </a:ext>
            </a:extLst>
          </p:cNvPr>
          <p:cNvGrpSpPr/>
          <p:nvPr/>
        </p:nvGrpSpPr>
        <p:grpSpPr>
          <a:xfrm>
            <a:off x="608073" y="4903988"/>
            <a:ext cx="1333615" cy="1333040"/>
            <a:chOff x="608074" y="5117910"/>
            <a:chExt cx="1119600" cy="1119117"/>
          </a:xfrm>
        </p:grpSpPr>
        <p:sp>
          <p:nvSpPr>
            <p:cNvPr id="20" name="Скругленный прямоугольник 19">
              <a:extLst>
                <a:ext uri="{FF2B5EF4-FFF2-40B4-BE49-F238E27FC236}">
                  <a16:creationId xmlns:a16="http://schemas.microsoft.com/office/drawing/2014/main" id="{7C624566-D4BF-09F4-BD32-7A0BC6D91BD7}"/>
                </a:ext>
              </a:extLst>
            </p:cNvPr>
            <p:cNvSpPr/>
            <p:nvPr/>
          </p:nvSpPr>
          <p:spPr>
            <a:xfrm>
              <a:off x="608074" y="5117910"/>
              <a:ext cx="1119600" cy="1119117"/>
            </a:xfrm>
            <a:prstGeom prst="roundRect">
              <a:avLst>
                <a:gd name="adj" fmla="val 87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98B07396-A86E-DB80-D1AA-46A6EC772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5594" y="5199935"/>
              <a:ext cx="904560" cy="955067"/>
            </a:xfrm>
            <a:prstGeom prst="rect">
              <a:avLst/>
            </a:prstGeom>
          </p:spPr>
        </p:pic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641C438-0B95-2F5F-1D69-2DF26F0644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3026" y="5137945"/>
            <a:ext cx="796974" cy="38976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ACAAC40-1B54-4348-0516-D59EE68D1CD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320" y="5704764"/>
            <a:ext cx="2074123" cy="597575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8359851-0BF1-2926-2ADF-ED37819F89A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11325" y="1301499"/>
            <a:ext cx="443217" cy="4432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CBC3A7B8-B266-F898-96AF-4E973657153A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20700000">
            <a:off x="3781760" y="4304956"/>
            <a:ext cx="2563726" cy="2298578"/>
          </a:xfrm>
          <a:custGeom>
            <a:avLst/>
            <a:gdLst>
              <a:gd name="connsiteX0" fmla="*/ 2563726 w 2563726"/>
              <a:gd name="connsiteY0" fmla="*/ 0 h 2298578"/>
              <a:gd name="connsiteX1" fmla="*/ 1968907 w 2563726"/>
              <a:gd name="connsiteY1" fmla="*/ 2219897 h 2298578"/>
              <a:gd name="connsiteX2" fmla="*/ 1838934 w 2563726"/>
              <a:gd name="connsiteY2" fmla="*/ 2294936 h 2298578"/>
              <a:gd name="connsiteX3" fmla="*/ 0 w 2563726"/>
              <a:gd name="connsiteY3" fmla="*/ 1802195 h 2298578"/>
              <a:gd name="connsiteX4" fmla="*/ 0 w 2563726"/>
              <a:gd name="connsiteY4" fmla="*/ 0 h 2298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3726" h="2298578">
                <a:moveTo>
                  <a:pt x="2563726" y="0"/>
                </a:moveTo>
                <a:lnTo>
                  <a:pt x="1968907" y="2219897"/>
                </a:lnTo>
                <a:cubicBezTo>
                  <a:pt x="1953737" y="2276510"/>
                  <a:pt x="1895547" y="2310106"/>
                  <a:pt x="1838934" y="2294936"/>
                </a:cubicBezTo>
                <a:lnTo>
                  <a:pt x="0" y="180219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22C3190-EABD-AD53-2251-5F442D17CDC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32413" b="30308"/>
          <a:stretch/>
        </p:blipFill>
        <p:spPr>
          <a:xfrm>
            <a:off x="9201153" y="3783213"/>
            <a:ext cx="2557460" cy="2633462"/>
          </a:xfrm>
          <a:prstGeom prst="roundRect">
            <a:avLst>
              <a:gd name="adj" fmla="val 5146"/>
            </a:avLst>
          </a:prstGeom>
        </p:spPr>
      </p:pic>
    </p:spTree>
    <p:extLst>
      <p:ext uri="{BB962C8B-B14F-4D97-AF65-F5344CB8AC3E}">
        <p14:creationId xmlns:p14="http://schemas.microsoft.com/office/powerpoint/2010/main" val="2633123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75F347D-9E41-B6A5-376C-33FBD547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619" y="423292"/>
            <a:ext cx="9606530" cy="369332"/>
          </a:xfrm>
        </p:spPr>
        <p:txBody>
          <a:bodyPr/>
          <a:lstStyle/>
          <a:p>
            <a:r>
              <a:rPr lang="ru-RU" dirty="0"/>
              <a:t>Опыт проектной команды в 1С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31A71AC5-8143-7A96-28F1-FFD454118226}"/>
              </a:ext>
            </a:extLst>
          </p:cNvPr>
          <p:cNvSpPr/>
          <p:nvPr/>
        </p:nvSpPr>
        <p:spPr>
          <a:xfrm>
            <a:off x="431801" y="1196975"/>
            <a:ext cx="11336646" cy="5219700"/>
          </a:xfrm>
          <a:prstGeom prst="roundRect">
            <a:avLst>
              <a:gd name="adj" fmla="val 254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08000" rIns="144000" bIns="108000" rtlCol="0" anchor="t"/>
          <a:lstStyle/>
          <a:p>
            <a:pPr marL="0" lvl="1">
              <a:spcAft>
                <a:spcPts val="300"/>
              </a:spcAft>
            </a:pPr>
            <a:endParaRPr lang="ru-RU" sz="1600" b="1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2CE21D7-E1A9-04C9-E643-09EC1F8CB2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71657" y="1320663"/>
            <a:ext cx="412604" cy="412604"/>
          </a:xfrm>
          <a:prstGeom prst="rect">
            <a:avLst/>
          </a:prstGeom>
        </p:spPr>
      </p:pic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6CE6A23C-C52D-CE41-2BAC-514D6B6C994A}"/>
              </a:ext>
            </a:extLst>
          </p:cNvPr>
          <p:cNvCxnSpPr>
            <a:cxnSpLocks/>
          </p:cNvCxnSpPr>
          <p:nvPr/>
        </p:nvCxnSpPr>
        <p:spPr>
          <a:xfrm>
            <a:off x="4243844" y="1494503"/>
            <a:ext cx="0" cy="4588017"/>
          </a:xfrm>
          <a:prstGeom prst="line">
            <a:avLst/>
          </a:prstGeom>
          <a:ln w="9525">
            <a:solidFill>
              <a:schemeClr val="bg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D49B2DA-8B81-4538-3F8D-B1316F3F5882}"/>
              </a:ext>
            </a:extLst>
          </p:cNvPr>
          <p:cNvSpPr/>
          <p:nvPr/>
        </p:nvSpPr>
        <p:spPr>
          <a:xfrm>
            <a:off x="621179" y="1563329"/>
            <a:ext cx="3483696" cy="4498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Нефтегазовая отрасль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Управление </a:t>
            </a:r>
            <a:r>
              <a:rPr lang="en-US" sz="1000" dirty="0">
                <a:solidFill>
                  <a:schemeClr val="bg1"/>
                </a:solidFill>
              </a:rPr>
              <a:t>HR</a:t>
            </a:r>
            <a:r>
              <a:rPr lang="ru-RU" sz="1000" dirty="0">
                <a:solidFill>
                  <a:schemeClr val="bg1"/>
                </a:solidFill>
              </a:rPr>
              <a:t>-модулем по группе компаний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Управление розничной торговлей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автоматизированного учёта ФХД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Создание автоматизированной системы «Предупреждения отказов и несчастных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случаев» (АС «</a:t>
            </a:r>
            <a:r>
              <a:rPr lang="ru-RU" sz="1000" dirty="0" err="1">
                <a:solidFill>
                  <a:schemeClr val="bg1"/>
                </a:solidFill>
              </a:rPr>
              <a:t>ПОиНС</a:t>
            </a:r>
            <a:r>
              <a:rPr lang="ru-RU" sz="1000" dirty="0">
                <a:solidFill>
                  <a:schemeClr val="bg1"/>
                </a:solidFill>
              </a:rPr>
              <a:t>»)</a:t>
            </a: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Промышленность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Импортозамещение функциональных блоков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Создание единых шаблонных решений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Создание единой отраслевой системы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Развитие функциональности подсистемы «Управление договорной деятельностью» и подсистемы «Управление дебиторской и кредиторской задолженностью» Автоматизированной системы управления финансовой и закупочной деятельностью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Создание комплексной автоматизированной системы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для всех ключевых бизнес-процессов финансово-хозяйственной деятельности Общества на базе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конфигурации системы «1С: ERP Управление предприятием»</a:t>
            </a: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Финансовая отрасль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Создание автоматизированного учёта ФХД 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Развитие лизинговой деятельности</a:t>
            </a:r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28E2284D-819F-0CB1-F799-D220EF5E4A96}"/>
              </a:ext>
            </a:extLst>
          </p:cNvPr>
          <p:cNvSpPr/>
          <p:nvPr/>
        </p:nvSpPr>
        <p:spPr>
          <a:xfrm>
            <a:off x="4360871" y="1563329"/>
            <a:ext cx="3483696" cy="4498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Судостроение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Планирование и управление производством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Управление материально-техническим обеспечением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автоматизированного учёта ФХД</a:t>
            </a: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Высокотехнологичная отрасль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Создание единого шаблона решений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для группы обществ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Создание автоматизации процессов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Учёт, методология, ЦОД, интеграции 1С</a:t>
            </a: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Аэропорты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ERP-системы на платформе «1С:Предприятие 8»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«1С:Управление Холдингом» с функциями:</a:t>
            </a:r>
            <a:endParaRPr lang="en-US" sz="1000" dirty="0">
              <a:solidFill>
                <a:schemeClr val="bg1"/>
              </a:solidFill>
            </a:endParaRPr>
          </a:p>
          <a:p>
            <a:pPr marL="372600" marR="99695" lvl="1" indent="-228600" fontAlgn="t">
              <a:spcAft>
                <a:spcPts val="3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>
                <a:tab pos="398463" algn="l"/>
              </a:tabLst>
              <a:defRPr/>
            </a:pPr>
            <a:r>
              <a:rPr lang="ru-RU" sz="900" dirty="0">
                <a:solidFill>
                  <a:schemeClr val="bg1"/>
                </a:solidFill>
              </a:rPr>
              <a:t>Регламентированный учёт</a:t>
            </a:r>
          </a:p>
          <a:p>
            <a:pPr marL="372600" marR="99695" lvl="1" indent="-228600" fontAlgn="t">
              <a:spcAft>
                <a:spcPts val="3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>
                <a:tab pos="398463" algn="l"/>
              </a:tabLst>
              <a:defRPr/>
            </a:pPr>
            <a:r>
              <a:rPr lang="ru-RU" sz="900" dirty="0">
                <a:solidFill>
                  <a:schemeClr val="bg1"/>
                </a:solidFill>
              </a:rPr>
              <a:t>Управленческий учёт</a:t>
            </a:r>
          </a:p>
          <a:p>
            <a:pPr marL="372600" marR="99695" lvl="1" indent="-228600" fontAlgn="t">
              <a:spcAft>
                <a:spcPts val="3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>
                <a:tab pos="398463" algn="l"/>
              </a:tabLst>
              <a:defRPr/>
            </a:pPr>
            <a:r>
              <a:rPr lang="ru-RU" sz="900" dirty="0">
                <a:solidFill>
                  <a:schemeClr val="bg1"/>
                </a:solidFill>
              </a:rPr>
              <a:t>Учёт по МСФО</a:t>
            </a:r>
          </a:p>
          <a:p>
            <a:pPr marL="372600" marR="99695" lvl="1" indent="-228600" fontAlgn="t">
              <a:spcAft>
                <a:spcPts val="3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>
                <a:tab pos="398463" algn="l"/>
              </a:tabLst>
              <a:defRPr/>
            </a:pPr>
            <a:r>
              <a:rPr lang="ru-RU" sz="900" dirty="0">
                <a:solidFill>
                  <a:schemeClr val="bg1"/>
                </a:solidFill>
              </a:rPr>
              <a:t>Казначейство</a:t>
            </a:r>
          </a:p>
          <a:p>
            <a:pPr marL="372600" marR="99695" lvl="1" indent="-228600" fontAlgn="t">
              <a:spcAft>
                <a:spcPts val="3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>
                <a:tab pos="398463" algn="l"/>
              </a:tabLst>
              <a:defRPr/>
            </a:pPr>
            <a:r>
              <a:rPr lang="ru-RU" sz="900" dirty="0">
                <a:solidFill>
                  <a:schemeClr val="bg1"/>
                </a:solidFill>
              </a:rPr>
              <a:t>Бюджетирование</a:t>
            </a:r>
          </a:p>
          <a:p>
            <a:pPr marL="372600" marR="99695" lvl="1" indent="-228600" fontAlgn="t">
              <a:spcAft>
                <a:spcPts val="300"/>
              </a:spcAft>
              <a:buClr>
                <a:schemeClr val="bg1"/>
              </a:buClr>
              <a:buSzPct val="100000"/>
              <a:buFont typeface="Courier New" panose="02070309020205020404" pitchFamily="49" charset="0"/>
              <a:buChar char="o"/>
              <a:tabLst>
                <a:tab pos="398463" algn="l"/>
              </a:tabLst>
              <a:defRPr/>
            </a:pPr>
            <a:r>
              <a:rPr lang="ru-RU" sz="900" dirty="0">
                <a:solidFill>
                  <a:schemeClr val="bg1"/>
                </a:solidFill>
              </a:rPr>
              <a:t>Управление нормативно-справочной информацией</a:t>
            </a: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Производство парфюмерных </a:t>
            </a:r>
            <a:br>
              <a:rPr lang="ru-RU" sz="1200" b="1" dirty="0">
                <a:solidFill>
                  <a:schemeClr val="bg1"/>
                </a:solidFill>
              </a:rPr>
            </a:br>
            <a:r>
              <a:rPr lang="ru-RU" sz="1200" b="1" dirty="0">
                <a:solidFill>
                  <a:schemeClr val="bg1"/>
                </a:solidFill>
              </a:rPr>
              <a:t>и косметических средств</a:t>
            </a:r>
          </a:p>
          <a:p>
            <a:pPr marL="171450" lvl="1" indent="-171450" fontAlgn="t"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+"/>
              <a:tabLst>
                <a:tab pos="398463" algn="l"/>
              </a:tabLst>
              <a:defRPr/>
            </a:pPr>
            <a:r>
              <a:rPr lang="ru-RU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ERP для </a:t>
            </a:r>
            <a:r>
              <a:rPr lang="ru-RU" sz="1000" dirty="0">
                <a:solidFill>
                  <a:schemeClr val="bg1"/>
                </a:solidFill>
              </a:rPr>
              <a:t>зарубежных филиалов: внедрение системы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за пределами РФ в условиях санкций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sz="1000" dirty="0">
              <a:solidFill>
                <a:schemeClr val="bg1"/>
              </a:solidFill>
            </a:endParaRPr>
          </a:p>
        </p:txBody>
      </p:sp>
      <p:cxnSp>
        <p:nvCxnSpPr>
          <p:cNvPr id="42" name="Прямая соединительная линия 41">
            <a:extLst>
              <a:ext uri="{FF2B5EF4-FFF2-40B4-BE49-F238E27FC236}">
                <a16:creationId xmlns:a16="http://schemas.microsoft.com/office/drawing/2014/main" id="{8F541ECF-F4B3-6DD5-5991-F8AA016F2EBE}"/>
              </a:ext>
            </a:extLst>
          </p:cNvPr>
          <p:cNvCxnSpPr>
            <a:cxnSpLocks/>
          </p:cNvCxnSpPr>
          <p:nvPr/>
        </p:nvCxnSpPr>
        <p:spPr>
          <a:xfrm>
            <a:off x="7977644" y="1494503"/>
            <a:ext cx="0" cy="4588017"/>
          </a:xfrm>
          <a:prstGeom prst="line">
            <a:avLst/>
          </a:prstGeom>
          <a:ln w="9525">
            <a:solidFill>
              <a:schemeClr val="bg1"/>
            </a:solidFill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69D1B906-1269-A83F-B4FE-52ADE482A7AA}"/>
              </a:ext>
            </a:extLst>
          </p:cNvPr>
          <p:cNvSpPr/>
          <p:nvPr/>
        </p:nvSpPr>
        <p:spPr>
          <a:xfrm>
            <a:off x="8094671" y="1563329"/>
            <a:ext cx="3483696" cy="4498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dirty="0">
                <a:solidFill>
                  <a:schemeClr val="bg1"/>
                </a:solidFill>
              </a:rPr>
              <a:t>Энергетика</a:t>
            </a:r>
          </a:p>
          <a:p>
            <a:pPr marL="171450" lvl="1" indent="-171450" fontAlgn="t">
              <a:spcAft>
                <a:spcPts val="30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Внедрение информационной системы управления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персоналом «ЛУЧ» на отечественной платформе</a:t>
            </a: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en-US" sz="1200" b="1" dirty="0" err="1">
                <a:solidFill>
                  <a:schemeClr val="bg1"/>
                </a:solidFill>
              </a:rPr>
              <a:t>HoReCa</a:t>
            </a:r>
            <a:endParaRPr lang="ru-RU" sz="1200" b="1" dirty="0">
              <a:solidFill>
                <a:schemeClr val="bg1"/>
              </a:solidFill>
            </a:endParaRPr>
          </a:p>
          <a:p>
            <a:pPr marL="171450" lvl="0" indent="-171450">
              <a:spcAft>
                <a:spcPts val="300"/>
              </a:spcAft>
              <a:buFont typeface="Arial" panose="020B0604020202020204" pitchFamily="34" charset="0"/>
              <a:buChar char="+"/>
            </a:pPr>
            <a:r>
              <a:rPr lang="ru-RU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Создание объединенной финансовой системы уч</a:t>
            </a:r>
            <a:r>
              <a:rPr lang="ru-RU" sz="1000" dirty="0">
                <a:solidFill>
                  <a:schemeClr val="bg1"/>
                </a:solidFill>
              </a:rPr>
              <a:t>ё</a:t>
            </a:r>
            <a:r>
              <a:rPr lang="ru-RU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та </a:t>
            </a:r>
            <a:br>
              <a:rPr lang="ru-RU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на базе «1С:Управление Холдингом»</a:t>
            </a: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Атомная отрасль</a:t>
            </a:r>
          </a:p>
          <a:p>
            <a:pPr marL="171450" lvl="0" indent="-171450">
              <a:spcAft>
                <a:spcPts val="300"/>
              </a:spcAft>
              <a:buFont typeface="Arial" panose="020B0604020202020204" pitchFamily="34" charset="0"/>
              <a:buChar char="+"/>
            </a:pPr>
            <a:r>
              <a:rPr lang="ru-RU" sz="1000" b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Проектирование</a:t>
            </a:r>
            <a:r>
              <a:rPr lang="ru-RU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, разработка, внедрение и запуску </a:t>
            </a:r>
            <a:br>
              <a:rPr lang="ru-RU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00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в эксплуатацию системы 1С: ERP</a:t>
            </a: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r>
              <a:rPr lang="ru-RU" sz="1200" b="1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Транспортная отрасль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Оказание услуг по разработке компьютерного программного обеспечения на платформе 1С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Консультационные услуги в данной области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и другие сопутствующие услуги, включающие: разработку, модернизацию, тестирование </a:t>
            </a:r>
            <a:br>
              <a:rPr lang="ru-RU" sz="1000" dirty="0">
                <a:solidFill>
                  <a:schemeClr val="bg1"/>
                </a:solidFill>
              </a:rPr>
            </a:br>
            <a:r>
              <a:rPr lang="ru-RU" sz="1000" dirty="0">
                <a:solidFill>
                  <a:schemeClr val="bg1"/>
                </a:solidFill>
              </a:rPr>
              <a:t>и поддержку программного обеспечения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r>
              <a:rPr lang="ru-RU" sz="1000" dirty="0">
                <a:solidFill>
                  <a:schemeClr val="bg1"/>
                </a:solidFill>
              </a:rPr>
              <a:t>Обучение пользователей</a:t>
            </a:r>
          </a:p>
          <a:p>
            <a:pPr marL="144000" lvl="1" indent="-144000" fontAlgn="t">
              <a:spcAft>
                <a:spcPts val="300"/>
              </a:spcAft>
              <a:buClr>
                <a:schemeClr val="bg1"/>
              </a:buClr>
              <a:buSzPct val="100000"/>
              <a:buFont typeface="ALS Hauss" panose="00000500000000000000" pitchFamily="50" charset="0"/>
              <a:buChar char="+"/>
              <a:tabLst>
                <a:tab pos="398463" algn="l"/>
              </a:tabLst>
              <a:defRPr/>
            </a:pPr>
            <a:endParaRPr lang="ru-RU" sz="1000" dirty="0">
              <a:solidFill>
                <a:schemeClr val="bg1"/>
              </a:solidFill>
            </a:endParaRPr>
          </a:p>
          <a:p>
            <a:pPr marL="0" lvl="1" fontAlgn="t">
              <a:spcAft>
                <a:spcPts val="300"/>
              </a:spcAft>
              <a:buClr>
                <a:schemeClr val="bg1"/>
              </a:buClr>
              <a:buSzPct val="100000"/>
              <a:tabLst>
                <a:tab pos="398463" algn="l"/>
              </a:tabLst>
              <a:defRPr/>
            </a:pPr>
            <a:endParaRPr lang="ru-RU" sz="1200" dirty="0">
              <a:solidFill>
                <a:schemeClr val="bg1"/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3F8CF74-11FA-6567-462E-DFB288011A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320"/>
          <a:stretch/>
        </p:blipFill>
        <p:spPr>
          <a:xfrm>
            <a:off x="9480151" y="4620442"/>
            <a:ext cx="2538400" cy="17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62827"/>
      </p:ext>
    </p:extLst>
  </p:cSld>
  <p:clrMapOvr>
    <a:masterClrMapping/>
  </p:clrMapOvr>
</p:sld>
</file>

<file path=ppt/theme/theme1.xml><?xml version="1.0" encoding="utf-8"?>
<a:theme xmlns:a="http://schemas.openxmlformats.org/drawingml/2006/main" name="Основной шаблон Т1">
  <a:themeElements>
    <a:clrScheme name="Пользовательские 11">
      <a:dk1>
        <a:srgbClr val="353535"/>
      </a:dk1>
      <a:lt1>
        <a:srgbClr val="FFFFFF"/>
      </a:lt1>
      <a:dk2>
        <a:srgbClr val="005AAA"/>
      </a:dk2>
      <a:lt2>
        <a:srgbClr val="00AAE5"/>
      </a:lt2>
      <a:accent1>
        <a:srgbClr val="C4C4C4"/>
      </a:accent1>
      <a:accent2>
        <a:srgbClr val="11E9B9"/>
      </a:accent2>
      <a:accent3>
        <a:srgbClr val="1DC9E4"/>
      </a:accent3>
      <a:accent4>
        <a:srgbClr val="F47568"/>
      </a:accent4>
      <a:accent5>
        <a:srgbClr val="FECC66"/>
      </a:accent5>
      <a:accent6>
        <a:srgbClr val="8ECC4F"/>
      </a:accent6>
      <a:hlink>
        <a:srgbClr val="00AAE6"/>
      </a:hlink>
      <a:folHlink>
        <a:srgbClr val="005AA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0000"/>
            <a:lumOff val="80000"/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Основной шаблон Т1">
  <a:themeElements>
    <a:clrScheme name="Т1 Гайдлайн">
      <a:dk1>
        <a:srgbClr val="03182B"/>
      </a:dk1>
      <a:lt1>
        <a:srgbClr val="FFFFFF"/>
      </a:lt1>
      <a:dk2>
        <a:srgbClr val="00ADEB"/>
      </a:dk2>
      <a:lt2>
        <a:srgbClr val="00ADEB"/>
      </a:lt2>
      <a:accent1>
        <a:srgbClr val="017FAD"/>
      </a:accent1>
      <a:accent2>
        <a:srgbClr val="0059AA"/>
      </a:accent2>
      <a:accent3>
        <a:srgbClr val="C3C3C3"/>
      </a:accent3>
      <a:accent4>
        <a:srgbClr val="151515"/>
      </a:accent4>
      <a:accent5>
        <a:srgbClr val="ECF2F9"/>
      </a:accent5>
      <a:accent6>
        <a:srgbClr val="C7F1FF"/>
      </a:accent6>
      <a:hlink>
        <a:srgbClr val="00ADEB"/>
      </a:hlink>
      <a:folHlink>
        <a:srgbClr val="005AAA"/>
      </a:folHlink>
    </a:clrScheme>
    <a:fontScheme name="Другая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>
            <a:lumMod val="20000"/>
            <a:lumOff val="80000"/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66149</TotalTime>
  <Words>2831</Words>
  <Application>Microsoft Office PowerPoint</Application>
  <PresentationFormat>Широкоэкранный</PresentationFormat>
  <Paragraphs>558</Paragraphs>
  <Slides>25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25</vt:i4>
      </vt:variant>
    </vt:vector>
  </HeadingPairs>
  <TitlesOfParts>
    <vt:vector size="35" baseType="lpstr">
      <vt:lpstr>ALS Hauss</vt:lpstr>
      <vt:lpstr>Arial</vt:lpstr>
      <vt:lpstr>Calibri</vt:lpstr>
      <vt:lpstr>Courier New</vt:lpstr>
      <vt:lpstr>HeliosCondC Bold</vt:lpstr>
      <vt:lpstr>Proxima Nova</vt:lpstr>
      <vt:lpstr>Verdana</vt:lpstr>
      <vt:lpstr>Системный шрифт, обычный</vt:lpstr>
      <vt:lpstr>Основной шаблон Т1</vt:lpstr>
      <vt:lpstr>1_Основной шаблон Т1</vt:lpstr>
      <vt:lpstr>ИТ-холдинг Т1</vt:lpstr>
      <vt:lpstr>Т1 сегодня — лидер российского ИТ-рынка  по результатам 2023 года</vt:lpstr>
      <vt:lpstr>Дивизион внедрения  и консалтинга</vt:lpstr>
      <vt:lpstr>Центр компетенций «Управление предприятием»</vt:lpstr>
      <vt:lpstr>Центр компетенций «Цифровые решения»</vt:lpstr>
      <vt:lpstr>Наша экспертиза</vt:lpstr>
      <vt:lpstr>Центр компетенций «Управление предприятием»</vt:lpstr>
      <vt:lpstr>Ключевые компетенции в 1С</vt:lpstr>
      <vt:lpstr>Опыт проектной команды в 1С</vt:lpstr>
      <vt:lpstr>Ключевые компетенции в SAP</vt:lpstr>
      <vt:lpstr>Аналитические платформы</vt:lpstr>
      <vt:lpstr>Ключевые компетенции в аналитических платформах</vt:lpstr>
      <vt:lpstr>Корпоративное сопровождение</vt:lpstr>
      <vt:lpstr>Центр компетенций «Цифровые решения»</vt:lpstr>
      <vt:lpstr>Автоматизация бизнес-процессов</vt:lpstr>
      <vt:lpstr>Документооборот</vt:lpstr>
      <vt:lpstr>Кадровый электронный документооборот</vt:lpstr>
      <vt:lpstr>Клиентские и портальные системы</vt:lpstr>
      <vt:lpstr>Заказная разработка</vt:lpstr>
      <vt:lpstr>Интеграционные решения</vt:lpstr>
      <vt:lpstr>Сопровождение и поддержка  существующих решений заказчика </vt:lpstr>
      <vt:lpstr>Примеры реализованных проектов</vt:lpstr>
      <vt:lpstr>Наши клиенты</vt:lpstr>
      <vt:lpstr>Наши партнёры</vt:lpstr>
      <vt:lpstr>Презентация PowerPoint</vt:lpstr>
    </vt:vector>
  </TitlesOfParts>
  <Manager>Савченко С.Н.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ЦК УП</dc:title>
  <dc:subject>Общая презентация ЦК УП под Холдингом Т1</dc:subject>
  <dc:creator>Савченко Станислав</dc:creator>
  <cp:keywords/>
  <dc:description/>
  <cp:lastModifiedBy>Жолудева Анна Сергеевна</cp:lastModifiedBy>
  <cp:revision>899</cp:revision>
  <dcterms:created xsi:type="dcterms:W3CDTF">2023-02-20T15:32:58Z</dcterms:created>
  <dcterms:modified xsi:type="dcterms:W3CDTF">2025-03-19T15:23:13Z</dcterms:modified>
  <cp:category/>
</cp:coreProperties>
</file>